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Open Sans" panose="020B0606030504020204" pitchFamily="34" charset="0"/>
      <p:regular r:id="rId35"/>
    </p:embeddedFont>
    <p:embeddedFont>
      <p:font typeface="Proxima Nova" panose="020B0604020202020204" charset="0"/>
      <p:regular r:id="rId36"/>
    </p:embeddedFont>
    <p:embeddedFont>
      <p:font typeface="Proxima Nova Bold" panose="020B0604020202020204" charset="0"/>
      <p:regular r:id="rId37"/>
    </p:embeddedFont>
    <p:embeddedFont>
      <p:font typeface="Proxima Nova Italics" panose="020B0604020202020204" charset="0"/>
      <p:regular r:id="rId38"/>
    </p:embeddedFont>
    <p:embeddedFont>
      <p:font typeface="Sarpanch" panose="020B0604020202020204" charset="0"/>
      <p:regular r:id="rId39"/>
    </p:embeddedFont>
    <p:embeddedFont>
      <p:font typeface="Sarpanch Ultra-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40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6.jpe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27.sv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15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2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4.jpeg"/><Relationship Id="rId4" Type="http://schemas.openxmlformats.org/officeDocument/2006/relationships/image" Target="../media/image8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49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1.svg"/><Relationship Id="rId9" Type="http://schemas.openxmlformats.org/officeDocument/2006/relationships/image" Target="../media/image9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8.png"/><Relationship Id="rId7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02.svg"/><Relationship Id="rId5" Type="http://schemas.openxmlformats.org/officeDocument/2006/relationships/image" Target="../media/image30.png"/><Relationship Id="rId10" Type="http://schemas.openxmlformats.org/officeDocument/2006/relationships/image" Target="../media/image101.png"/><Relationship Id="rId4" Type="http://schemas.openxmlformats.org/officeDocument/2006/relationships/image" Target="../media/image29.svg"/><Relationship Id="rId9" Type="http://schemas.openxmlformats.org/officeDocument/2006/relationships/image" Target="../media/image10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jpe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2422806" y="2715260"/>
            <a:ext cx="13442387" cy="341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</a:pPr>
            <a:r>
              <a:rPr lang="en-US" sz="9600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ASISTENTE CONVERSACIONAL INTEGRADO CON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22806" y="6307328"/>
            <a:ext cx="13442387" cy="152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3"/>
              </a:lnSpc>
            </a:pPr>
            <a:r>
              <a:rPr lang="en-US" sz="6399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 RECONOCIMIENTO FACIAL Y ANÁLISIS EMOCIONAL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87073" y="8858152"/>
            <a:ext cx="3513852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 dirty="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Francisco Ortega López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45371" y="9420115"/>
            <a:ext cx="2197259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Juan José Moreno Riado</a:t>
            </a:r>
          </a:p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Juan Francisco Sanjuan Estrada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1043773" y="6780439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6" y="0"/>
                </a:lnTo>
                <a:lnTo>
                  <a:pt x="41449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13215142" y="-2948116"/>
            <a:ext cx="6005421" cy="5896232"/>
            <a:chOff x="0" y="0"/>
            <a:chExt cx="8007228" cy="7861642"/>
          </a:xfrm>
        </p:grpSpPr>
        <p:sp>
          <p:nvSpPr>
            <p:cNvPr id="5" name="Freeform 5"/>
            <p:cNvSpPr/>
            <p:nvPr/>
          </p:nvSpPr>
          <p:spPr>
            <a:xfrm>
              <a:off x="1665983" y="118762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007228" cy="7861642"/>
            </a:xfrm>
            <a:custGeom>
              <a:avLst/>
              <a:gdLst/>
              <a:ahLst/>
              <a:cxnLst/>
              <a:rect l="l" t="t" r="r" b="b"/>
              <a:pathLst>
                <a:path w="8007228" h="7861642">
                  <a:moveTo>
                    <a:pt x="0" y="0"/>
                  </a:moveTo>
                  <a:lnTo>
                    <a:pt x="8007228" y="0"/>
                  </a:lnTo>
                  <a:lnTo>
                    <a:pt x="8007228" y="7861642"/>
                  </a:lnTo>
                  <a:lnTo>
                    <a:pt x="0" y="7861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9683138" y="6549035"/>
            <a:ext cx="2064250" cy="2052991"/>
          </a:xfrm>
          <a:custGeom>
            <a:avLst/>
            <a:gdLst/>
            <a:ahLst/>
            <a:cxnLst/>
            <a:rect l="l" t="t" r="r" b="b"/>
            <a:pathLst>
              <a:path w="2064250" h="2052991">
                <a:moveTo>
                  <a:pt x="0" y="0"/>
                </a:moveTo>
                <a:lnTo>
                  <a:pt x="2064250" y="0"/>
                </a:lnTo>
                <a:lnTo>
                  <a:pt x="2064250" y="2052990"/>
                </a:lnTo>
                <a:lnTo>
                  <a:pt x="0" y="2052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6081144" y="6549035"/>
            <a:ext cx="2064250" cy="2052991"/>
          </a:xfrm>
          <a:custGeom>
            <a:avLst/>
            <a:gdLst/>
            <a:ahLst/>
            <a:cxnLst/>
            <a:rect l="l" t="t" r="r" b="b"/>
            <a:pathLst>
              <a:path w="2064250" h="2052991">
                <a:moveTo>
                  <a:pt x="0" y="0"/>
                </a:moveTo>
                <a:lnTo>
                  <a:pt x="2064250" y="0"/>
                </a:lnTo>
                <a:lnTo>
                  <a:pt x="2064250" y="2052990"/>
                </a:lnTo>
                <a:lnTo>
                  <a:pt x="0" y="2052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028700" y="4191244"/>
            <a:ext cx="3385800" cy="1904513"/>
          </a:xfrm>
          <a:custGeom>
            <a:avLst/>
            <a:gdLst/>
            <a:ahLst/>
            <a:cxnLst/>
            <a:rect l="l" t="t" r="r" b="b"/>
            <a:pathLst>
              <a:path w="3385800" h="1904513">
                <a:moveTo>
                  <a:pt x="0" y="0"/>
                </a:moveTo>
                <a:lnTo>
                  <a:pt x="3385800" y="0"/>
                </a:lnTo>
                <a:lnTo>
                  <a:pt x="3385800" y="1904512"/>
                </a:lnTo>
                <a:lnTo>
                  <a:pt x="0" y="1904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14702915" y="4025721"/>
            <a:ext cx="2235558" cy="2235558"/>
          </a:xfrm>
          <a:custGeom>
            <a:avLst/>
            <a:gdLst/>
            <a:ahLst/>
            <a:cxnLst/>
            <a:rect l="l" t="t" r="r" b="b"/>
            <a:pathLst>
              <a:path w="2235558" h="2235558">
                <a:moveTo>
                  <a:pt x="0" y="0"/>
                </a:moveTo>
                <a:lnTo>
                  <a:pt x="2235559" y="0"/>
                </a:lnTo>
                <a:lnTo>
                  <a:pt x="2235559" y="2235558"/>
                </a:lnTo>
                <a:lnTo>
                  <a:pt x="0" y="22355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3344539" y="3026342"/>
            <a:ext cx="11598921" cy="114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864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Herramientas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96494" y="8862060"/>
            <a:ext cx="163753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Python 3.9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94500" y="8862060"/>
            <a:ext cx="163753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Python 2.7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10 de 33</a:t>
            </a:r>
          </a:p>
        </p:txBody>
      </p:sp>
      <p:sp>
        <p:nvSpPr>
          <p:cNvPr id="15" name="AutoShape 15"/>
          <p:cNvSpPr/>
          <p:nvPr/>
        </p:nvSpPr>
        <p:spPr>
          <a:xfrm>
            <a:off x="4509904" y="6072707"/>
            <a:ext cx="1571240" cy="1502823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16" name="AutoShape 16"/>
          <p:cNvSpPr/>
          <p:nvPr/>
        </p:nvSpPr>
        <p:spPr>
          <a:xfrm flipH="1">
            <a:off x="11827324" y="6261279"/>
            <a:ext cx="2952961" cy="1280684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5425970" y="4716780"/>
            <a:ext cx="743606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 ha utilizado Python como lenguaje de programación en dos versiones: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1637323" y="-816429"/>
            <a:ext cx="5968959" cy="5665085"/>
          </a:xfrm>
          <a:custGeom>
            <a:avLst/>
            <a:gdLst/>
            <a:ahLst/>
            <a:cxnLst/>
            <a:rect l="l" t="t" r="r" b="b"/>
            <a:pathLst>
              <a:path w="5968959" h="5665085">
                <a:moveTo>
                  <a:pt x="0" y="0"/>
                </a:moveTo>
                <a:lnTo>
                  <a:pt x="5968959" y="0"/>
                </a:lnTo>
                <a:lnTo>
                  <a:pt x="5968959" y="5665086"/>
                </a:lnTo>
                <a:lnTo>
                  <a:pt x="0" y="5665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6501988">
            <a:off x="-1937446" y="6816377"/>
            <a:ext cx="5968959" cy="5665085"/>
          </a:xfrm>
          <a:custGeom>
            <a:avLst/>
            <a:gdLst/>
            <a:ahLst/>
            <a:cxnLst/>
            <a:rect l="l" t="t" r="r" b="b"/>
            <a:pathLst>
              <a:path w="5968959" h="5665085">
                <a:moveTo>
                  <a:pt x="0" y="0"/>
                </a:moveTo>
                <a:lnTo>
                  <a:pt x="5968959" y="0"/>
                </a:lnTo>
                <a:lnTo>
                  <a:pt x="5968959" y="5665085"/>
                </a:lnTo>
                <a:lnTo>
                  <a:pt x="0" y="5665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3779050" y="6960036"/>
            <a:ext cx="2778936" cy="1834097"/>
          </a:xfrm>
          <a:custGeom>
            <a:avLst/>
            <a:gdLst/>
            <a:ahLst/>
            <a:cxnLst/>
            <a:rect l="l" t="t" r="r" b="b"/>
            <a:pathLst>
              <a:path w="2778936" h="1834097">
                <a:moveTo>
                  <a:pt x="0" y="0"/>
                </a:moveTo>
                <a:lnTo>
                  <a:pt x="2778935" y="0"/>
                </a:lnTo>
                <a:lnTo>
                  <a:pt x="2778935" y="1834098"/>
                </a:lnTo>
                <a:lnTo>
                  <a:pt x="0" y="1834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0732098" y="6905492"/>
            <a:ext cx="3776852" cy="1888641"/>
          </a:xfrm>
          <a:custGeom>
            <a:avLst/>
            <a:gdLst/>
            <a:ahLst/>
            <a:cxnLst/>
            <a:rect l="l" t="t" r="r" b="b"/>
            <a:pathLst>
              <a:path w="3776852" h="1888641">
                <a:moveTo>
                  <a:pt x="0" y="0"/>
                </a:moveTo>
                <a:lnTo>
                  <a:pt x="3776852" y="0"/>
                </a:lnTo>
                <a:lnTo>
                  <a:pt x="3776852" y="1888642"/>
                </a:lnTo>
                <a:lnTo>
                  <a:pt x="0" y="1888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57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047033" y="1391845"/>
            <a:ext cx="10308073" cy="146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89"/>
              </a:lnSpc>
            </a:pPr>
            <a:r>
              <a:rPr lang="en-US" sz="111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Robot Pepper</a:t>
            </a:r>
          </a:p>
        </p:txBody>
      </p:sp>
      <p:sp>
        <p:nvSpPr>
          <p:cNvPr id="8" name="AutoShape 8"/>
          <p:cNvSpPr/>
          <p:nvPr/>
        </p:nvSpPr>
        <p:spPr>
          <a:xfrm>
            <a:off x="7365097" y="7834292"/>
            <a:ext cx="2845944" cy="0"/>
          </a:xfrm>
          <a:prstGeom prst="line">
            <a:avLst/>
          </a:prstGeom>
          <a:ln w="28575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4133456" y="8918873"/>
            <a:ext cx="2070123" cy="33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955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Intel Atom E3845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85463" y="8918873"/>
            <a:ext cx="2070123" cy="33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955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NAOqi 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6258" y="3382352"/>
            <a:ext cx="9468848" cy="292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Pepper dispone del hardware necesario para facilitar la interacción con el usuario gracias a los siguientes elementos: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CPU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Interacción con el usuario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Sensores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Conectividad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Motores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11 de 33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r="-1000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6472238" cy="6472238"/>
          </a:xfrm>
          <a:custGeom>
            <a:avLst/>
            <a:gdLst/>
            <a:ahLst/>
            <a:cxnLst/>
            <a:rect l="l" t="t" r="r" b="b"/>
            <a:pathLst>
              <a:path w="6472238" h="6472238">
                <a:moveTo>
                  <a:pt x="0" y="0"/>
                </a:moveTo>
                <a:lnTo>
                  <a:pt x="6472238" y="0"/>
                </a:lnTo>
                <a:lnTo>
                  <a:pt x="6472238" y="6472238"/>
                </a:lnTo>
                <a:lnTo>
                  <a:pt x="0" y="64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989614" y="6253266"/>
            <a:ext cx="3083719" cy="3083719"/>
          </a:xfrm>
          <a:custGeom>
            <a:avLst/>
            <a:gdLst/>
            <a:ahLst/>
            <a:cxnLst/>
            <a:rect l="l" t="t" r="r" b="b"/>
            <a:pathLst>
              <a:path w="3083719" h="3083719">
                <a:moveTo>
                  <a:pt x="0" y="0"/>
                </a:moveTo>
                <a:lnTo>
                  <a:pt x="3083719" y="0"/>
                </a:lnTo>
                <a:lnTo>
                  <a:pt x="3083719" y="3083719"/>
                </a:lnTo>
                <a:lnTo>
                  <a:pt x="0" y="3083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8729851" y="4901306"/>
            <a:ext cx="1887531" cy="3595953"/>
          </a:xfrm>
          <a:custGeom>
            <a:avLst/>
            <a:gdLst/>
            <a:ahLst/>
            <a:cxnLst/>
            <a:rect l="l" t="t" r="r" b="b"/>
            <a:pathLst>
              <a:path w="1887531" h="3595953">
                <a:moveTo>
                  <a:pt x="0" y="0"/>
                </a:moveTo>
                <a:lnTo>
                  <a:pt x="1887531" y="0"/>
                </a:lnTo>
                <a:lnTo>
                  <a:pt x="1887531" y="3595954"/>
                </a:lnTo>
                <a:lnTo>
                  <a:pt x="0" y="3595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8894523" y="8720900"/>
            <a:ext cx="155818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NAOqi API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6442" y="1238250"/>
            <a:ext cx="11182858" cy="286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Metodología de Implantación</a:t>
            </a:r>
          </a:p>
        </p:txBody>
      </p:sp>
      <p:sp>
        <p:nvSpPr>
          <p:cNvPr id="8" name="Freeform 8"/>
          <p:cNvSpPr/>
          <p:nvPr/>
        </p:nvSpPr>
        <p:spPr>
          <a:xfrm>
            <a:off x="12273901" y="6472238"/>
            <a:ext cx="3156573" cy="1259083"/>
          </a:xfrm>
          <a:custGeom>
            <a:avLst/>
            <a:gdLst/>
            <a:ahLst/>
            <a:cxnLst/>
            <a:rect l="l" t="t" r="r" b="b"/>
            <a:pathLst>
              <a:path w="3156573" h="1259083">
                <a:moveTo>
                  <a:pt x="0" y="0"/>
                </a:moveTo>
                <a:lnTo>
                  <a:pt x="3156573" y="0"/>
                </a:lnTo>
                <a:lnTo>
                  <a:pt x="3156573" y="1259082"/>
                </a:lnTo>
                <a:lnTo>
                  <a:pt x="0" y="1259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12816273" y="8720900"/>
            <a:ext cx="20718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Choreographe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12 de 33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4309398" y="4204870"/>
            <a:ext cx="9669204" cy="5680658"/>
          </a:xfrm>
          <a:custGeom>
            <a:avLst/>
            <a:gdLst/>
            <a:ahLst/>
            <a:cxnLst/>
            <a:rect l="l" t="t" r="r" b="b"/>
            <a:pathLst>
              <a:path w="9669204" h="5680658">
                <a:moveTo>
                  <a:pt x="0" y="0"/>
                </a:moveTo>
                <a:lnTo>
                  <a:pt x="9669204" y="0"/>
                </a:lnTo>
                <a:lnTo>
                  <a:pt x="9669204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691175" y="1238250"/>
            <a:ext cx="14905650" cy="286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Arquitectura del Sistema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13 de 33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3874485" y="4112341"/>
            <a:ext cx="10539030" cy="4742564"/>
          </a:xfrm>
          <a:custGeom>
            <a:avLst/>
            <a:gdLst/>
            <a:ahLst/>
            <a:cxnLst/>
            <a:rect l="l" t="t" r="r" b="b"/>
            <a:pathLst>
              <a:path w="10539030" h="4742564">
                <a:moveTo>
                  <a:pt x="0" y="0"/>
                </a:moveTo>
                <a:lnTo>
                  <a:pt x="10539030" y="0"/>
                </a:lnTo>
                <a:lnTo>
                  <a:pt x="10539030" y="4742564"/>
                </a:lnTo>
                <a:lnTo>
                  <a:pt x="0" y="4742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NAOqi TTS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14 de 33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Whisper</a:t>
            </a:r>
          </a:p>
        </p:txBody>
      </p:sp>
      <p:sp>
        <p:nvSpPr>
          <p:cNvPr id="4" name="Freeform 4"/>
          <p:cNvSpPr/>
          <p:nvPr/>
        </p:nvSpPr>
        <p:spPr>
          <a:xfrm>
            <a:off x="15143441" y="2590592"/>
            <a:ext cx="1300701" cy="1499760"/>
          </a:xfrm>
          <a:custGeom>
            <a:avLst/>
            <a:gdLst/>
            <a:ahLst/>
            <a:cxnLst/>
            <a:rect l="l" t="t" r="r" b="b"/>
            <a:pathLst>
              <a:path w="1300701" h="1499760">
                <a:moveTo>
                  <a:pt x="0" y="0"/>
                </a:moveTo>
                <a:lnTo>
                  <a:pt x="1300700" y="0"/>
                </a:lnTo>
                <a:lnTo>
                  <a:pt x="1300700" y="1499759"/>
                </a:lnTo>
                <a:lnTo>
                  <a:pt x="0" y="1499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4364300" y="6971804"/>
            <a:ext cx="2858982" cy="1786864"/>
          </a:xfrm>
          <a:custGeom>
            <a:avLst/>
            <a:gdLst/>
            <a:ahLst/>
            <a:cxnLst/>
            <a:rect l="l" t="t" r="r" b="b"/>
            <a:pathLst>
              <a:path w="2858982" h="1786864">
                <a:moveTo>
                  <a:pt x="0" y="0"/>
                </a:moveTo>
                <a:lnTo>
                  <a:pt x="2858982" y="0"/>
                </a:lnTo>
                <a:lnTo>
                  <a:pt x="2858982" y="1786864"/>
                </a:lnTo>
                <a:lnTo>
                  <a:pt x="0" y="1786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5040749" y="5091319"/>
            <a:ext cx="1506085" cy="1473225"/>
          </a:xfrm>
          <a:custGeom>
            <a:avLst/>
            <a:gdLst/>
            <a:ahLst/>
            <a:cxnLst/>
            <a:rect l="l" t="t" r="r" b="b"/>
            <a:pathLst>
              <a:path w="1506085" h="1473225">
                <a:moveTo>
                  <a:pt x="0" y="0"/>
                </a:moveTo>
                <a:lnTo>
                  <a:pt x="1506085" y="0"/>
                </a:lnTo>
                <a:lnTo>
                  <a:pt x="1506085" y="1473225"/>
                </a:lnTo>
                <a:lnTo>
                  <a:pt x="0" y="147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691175" y="3991477"/>
            <a:ext cx="11301259" cy="3672909"/>
          </a:xfrm>
          <a:custGeom>
            <a:avLst/>
            <a:gdLst/>
            <a:ahLst/>
            <a:cxnLst/>
            <a:rect l="l" t="t" r="r" b="b"/>
            <a:pathLst>
              <a:path w="11301259" h="3672909">
                <a:moveTo>
                  <a:pt x="0" y="0"/>
                </a:moveTo>
                <a:lnTo>
                  <a:pt x="11301259" y="0"/>
                </a:lnTo>
                <a:lnTo>
                  <a:pt x="11301259" y="3672909"/>
                </a:lnTo>
                <a:lnTo>
                  <a:pt x="0" y="3672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15014697" y="4287818"/>
            <a:ext cx="155818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Transcribe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63577" y="6622518"/>
            <a:ext cx="106042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Answer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79069" y="8541498"/>
            <a:ext cx="142944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Gemma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15 de 33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2712221" y="4483657"/>
            <a:ext cx="3010794" cy="3010794"/>
          </a:xfrm>
          <a:custGeom>
            <a:avLst/>
            <a:gdLst/>
            <a:ahLst/>
            <a:cxnLst/>
            <a:rect l="l" t="t" r="r" b="b"/>
            <a:pathLst>
              <a:path w="3010794" h="3010794">
                <a:moveTo>
                  <a:pt x="0" y="0"/>
                </a:moveTo>
                <a:lnTo>
                  <a:pt x="3010794" y="0"/>
                </a:lnTo>
                <a:lnTo>
                  <a:pt x="3010794" y="3010794"/>
                </a:lnTo>
                <a:lnTo>
                  <a:pt x="0" y="3010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1135040" y="3213469"/>
            <a:ext cx="1635411" cy="1498631"/>
          </a:xfrm>
          <a:custGeom>
            <a:avLst/>
            <a:gdLst/>
            <a:ahLst/>
            <a:cxnLst/>
            <a:rect l="l" t="t" r="r" b="b"/>
            <a:pathLst>
              <a:path w="1635411" h="1498631">
                <a:moveTo>
                  <a:pt x="0" y="0"/>
                </a:moveTo>
                <a:lnTo>
                  <a:pt x="1635411" y="0"/>
                </a:lnTo>
                <a:lnTo>
                  <a:pt x="1635411" y="1498631"/>
                </a:lnTo>
                <a:lnTo>
                  <a:pt x="0" y="149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023636" y="6176922"/>
            <a:ext cx="1746815" cy="1582976"/>
          </a:xfrm>
          <a:custGeom>
            <a:avLst/>
            <a:gdLst/>
            <a:ahLst/>
            <a:cxnLst/>
            <a:rect l="l" t="t" r="r" b="b"/>
            <a:pathLst>
              <a:path w="1746815" h="1582976">
                <a:moveTo>
                  <a:pt x="0" y="0"/>
                </a:moveTo>
                <a:lnTo>
                  <a:pt x="1746815" y="0"/>
                </a:lnTo>
                <a:lnTo>
                  <a:pt x="1746815" y="1582976"/>
                </a:lnTo>
                <a:lnTo>
                  <a:pt x="0" y="15829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DeepFace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566" y="7721798"/>
            <a:ext cx="365410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Identificación de personas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6051458" y="4501457"/>
            <a:ext cx="4909664" cy="1872335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9" name="AutoShape 9"/>
          <p:cNvSpPr/>
          <p:nvPr/>
        </p:nvSpPr>
        <p:spPr>
          <a:xfrm>
            <a:off x="6047486" y="6628270"/>
            <a:ext cx="4743744" cy="340140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13200135" y="3745614"/>
            <a:ext cx="13950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Find 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38424" y="6751240"/>
            <a:ext cx="13184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Add Face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16 de 33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5669898" y="4254274"/>
            <a:ext cx="1696197" cy="1696197"/>
          </a:xfrm>
          <a:custGeom>
            <a:avLst/>
            <a:gdLst/>
            <a:ahLst/>
            <a:cxnLst/>
            <a:rect l="l" t="t" r="r" b="b"/>
            <a:pathLst>
              <a:path w="1696197" h="1696197">
                <a:moveTo>
                  <a:pt x="0" y="0"/>
                </a:moveTo>
                <a:lnTo>
                  <a:pt x="1696197" y="0"/>
                </a:lnTo>
                <a:lnTo>
                  <a:pt x="1696197" y="1696197"/>
                </a:lnTo>
                <a:lnTo>
                  <a:pt x="0" y="1696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1011673" y="4254274"/>
            <a:ext cx="1460850" cy="1696197"/>
          </a:xfrm>
          <a:custGeom>
            <a:avLst/>
            <a:gdLst/>
            <a:ahLst/>
            <a:cxnLst/>
            <a:rect l="l" t="t" r="r" b="b"/>
            <a:pathLst>
              <a:path w="1460850" h="1696197">
                <a:moveTo>
                  <a:pt x="0" y="0"/>
                </a:moveTo>
                <a:lnTo>
                  <a:pt x="1460850" y="0"/>
                </a:lnTo>
                <a:lnTo>
                  <a:pt x="1460850" y="1696197"/>
                </a:lnTo>
                <a:lnTo>
                  <a:pt x="0" y="169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5669898" y="7123392"/>
            <a:ext cx="1680952" cy="1764779"/>
          </a:xfrm>
          <a:custGeom>
            <a:avLst/>
            <a:gdLst/>
            <a:ahLst/>
            <a:cxnLst/>
            <a:rect l="l" t="t" r="r" b="b"/>
            <a:pathLst>
              <a:path w="1680952" h="1764779">
                <a:moveTo>
                  <a:pt x="0" y="0"/>
                </a:moveTo>
                <a:lnTo>
                  <a:pt x="1680952" y="0"/>
                </a:lnTo>
                <a:lnTo>
                  <a:pt x="1680952" y="1764779"/>
                </a:lnTo>
                <a:lnTo>
                  <a:pt x="0" y="176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0983433" y="7123392"/>
            <a:ext cx="1466371" cy="1764779"/>
          </a:xfrm>
          <a:custGeom>
            <a:avLst/>
            <a:gdLst/>
            <a:ahLst/>
            <a:cxnLst/>
            <a:rect l="l" t="t" r="r" b="b"/>
            <a:pathLst>
              <a:path w="1466371" h="1764779">
                <a:moveTo>
                  <a:pt x="0" y="0"/>
                </a:moveTo>
                <a:lnTo>
                  <a:pt x="1466371" y="0"/>
                </a:lnTo>
                <a:lnTo>
                  <a:pt x="1466371" y="1764779"/>
                </a:lnTo>
                <a:lnTo>
                  <a:pt x="0" y="176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DeepFace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07237" y="3267484"/>
            <a:ext cx="11873526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Pepper utiliza la función analyze de DeepFace para obtener la siguiente información sobre el usuario: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57387" y="9259646"/>
            <a:ext cx="13184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Raza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58766" y="9259646"/>
            <a:ext cx="13184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Género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2867" y="6319762"/>
            <a:ext cx="13184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Edad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58766" y="6319762"/>
            <a:ext cx="13184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Emoción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17 de 33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8700" y="3040151"/>
            <a:ext cx="7388010" cy="5893688"/>
          </a:xfrm>
          <a:custGeom>
            <a:avLst/>
            <a:gdLst/>
            <a:ahLst/>
            <a:cxnLst/>
            <a:rect l="l" t="t" r="r" b="b"/>
            <a:pathLst>
              <a:path w="7388010" h="5893688">
                <a:moveTo>
                  <a:pt x="0" y="0"/>
                </a:moveTo>
                <a:lnTo>
                  <a:pt x="7388010" y="0"/>
                </a:lnTo>
                <a:lnTo>
                  <a:pt x="7388010" y="5893687"/>
                </a:lnTo>
                <a:lnTo>
                  <a:pt x="0" y="589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9871290" y="3040151"/>
            <a:ext cx="7388010" cy="5893688"/>
          </a:xfrm>
          <a:custGeom>
            <a:avLst/>
            <a:gdLst/>
            <a:ahLst/>
            <a:cxnLst/>
            <a:rect l="l" t="t" r="r" b="b"/>
            <a:pathLst>
              <a:path w="7388010" h="5893688">
                <a:moveTo>
                  <a:pt x="0" y="0"/>
                </a:moveTo>
                <a:lnTo>
                  <a:pt x="7388010" y="0"/>
                </a:lnTo>
                <a:lnTo>
                  <a:pt x="7388010" y="5893687"/>
                </a:lnTo>
                <a:lnTo>
                  <a:pt x="0" y="5893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DeepFace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18 de 33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5121180" y="3304526"/>
            <a:ext cx="8045641" cy="5953774"/>
          </a:xfrm>
          <a:custGeom>
            <a:avLst/>
            <a:gdLst/>
            <a:ahLst/>
            <a:cxnLst/>
            <a:rect l="l" t="t" r="r" b="b"/>
            <a:pathLst>
              <a:path w="8045641" h="5953774">
                <a:moveTo>
                  <a:pt x="0" y="0"/>
                </a:moveTo>
                <a:lnTo>
                  <a:pt x="8045640" y="0"/>
                </a:lnTo>
                <a:lnTo>
                  <a:pt x="8045640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Stable-Diffusion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19 de 33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967802" y="2371725"/>
            <a:ext cx="5502787" cy="5512810"/>
          </a:xfrm>
          <a:custGeom>
            <a:avLst/>
            <a:gdLst/>
            <a:ahLst/>
            <a:cxnLst/>
            <a:rect l="l" t="t" r="r" b="b"/>
            <a:pathLst>
              <a:path w="5502787" h="5512810">
                <a:moveTo>
                  <a:pt x="0" y="0"/>
                </a:moveTo>
                <a:lnTo>
                  <a:pt x="5502787" y="0"/>
                </a:lnTo>
                <a:lnTo>
                  <a:pt x="5502787" y="5512810"/>
                </a:lnTo>
                <a:lnTo>
                  <a:pt x="0" y="5512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817411" y="2287101"/>
            <a:ext cx="5331849" cy="181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12"/>
              </a:lnSpc>
            </a:pPr>
            <a:r>
              <a:rPr lang="en-US" sz="1374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Índice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7411" y="4422670"/>
            <a:ext cx="6781988" cy="5603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Introducción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Objetivos y tareas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Robot Pepper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Metodología de implantación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Arquitectura del sistema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Desarrollo de la API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Integración de la API en Choreographe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Pruebas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Dificultades encontradas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Resultados y conclusiones</a:t>
            </a:r>
          </a:p>
          <a:p>
            <a:pPr marL="578422" lvl="1" indent="-289211" algn="l">
              <a:lnSpc>
                <a:spcPts val="3750"/>
              </a:lnSpc>
              <a:buAutoNum type="arabicPeriod"/>
            </a:pPr>
            <a:r>
              <a:rPr lang="en-US" sz="267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Trabajos futuros</a:t>
            </a:r>
          </a:p>
          <a:p>
            <a:pPr algn="l">
              <a:lnSpc>
                <a:spcPts val="3750"/>
              </a:lnSpc>
              <a:spcBef>
                <a:spcPct val="0"/>
              </a:spcBef>
            </a:pPr>
            <a:endParaRPr lang="en-US" sz="2679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 de 33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2613748" y="4056123"/>
            <a:ext cx="2906623" cy="3096269"/>
          </a:xfrm>
          <a:custGeom>
            <a:avLst/>
            <a:gdLst/>
            <a:ahLst/>
            <a:cxnLst/>
            <a:rect l="l" t="t" r="r" b="b"/>
            <a:pathLst>
              <a:path w="2906623" h="3096269">
                <a:moveTo>
                  <a:pt x="0" y="0"/>
                </a:moveTo>
                <a:lnTo>
                  <a:pt x="2906623" y="0"/>
                </a:lnTo>
                <a:lnTo>
                  <a:pt x="2906623" y="3096269"/>
                </a:lnTo>
                <a:lnTo>
                  <a:pt x="0" y="3096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8435249" y="4080281"/>
            <a:ext cx="9306726" cy="3047953"/>
          </a:xfrm>
          <a:custGeom>
            <a:avLst/>
            <a:gdLst/>
            <a:ahLst/>
            <a:cxnLst/>
            <a:rect l="l" t="t" r="r" b="b"/>
            <a:pathLst>
              <a:path w="9306726" h="3047953">
                <a:moveTo>
                  <a:pt x="0" y="0"/>
                </a:moveTo>
                <a:lnTo>
                  <a:pt x="9306726" y="0"/>
                </a:lnTo>
                <a:lnTo>
                  <a:pt x="9306726" y="3047953"/>
                </a:lnTo>
                <a:lnTo>
                  <a:pt x="0" y="304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Gemma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39804" y="7377195"/>
            <a:ext cx="191832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Conversación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5520371" y="5604258"/>
            <a:ext cx="2574507" cy="19050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11867806" y="7377195"/>
            <a:ext cx="244161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System message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20 de 33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8700" y="3843174"/>
            <a:ext cx="4323664" cy="2600652"/>
          </a:xfrm>
          <a:custGeom>
            <a:avLst/>
            <a:gdLst/>
            <a:ahLst/>
            <a:cxnLst/>
            <a:rect l="l" t="t" r="r" b="b"/>
            <a:pathLst>
              <a:path w="4323664" h="2600652">
                <a:moveTo>
                  <a:pt x="0" y="0"/>
                </a:moveTo>
                <a:lnTo>
                  <a:pt x="4323664" y="0"/>
                </a:lnTo>
                <a:lnTo>
                  <a:pt x="4323664" y="2600652"/>
                </a:lnTo>
                <a:lnTo>
                  <a:pt x="0" y="260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0200794" y="6542927"/>
            <a:ext cx="3614885" cy="2610750"/>
          </a:xfrm>
          <a:custGeom>
            <a:avLst/>
            <a:gdLst/>
            <a:ahLst/>
            <a:cxnLst/>
            <a:rect l="l" t="t" r="r" b="b"/>
            <a:pathLst>
              <a:path w="3614885" h="2610750">
                <a:moveTo>
                  <a:pt x="0" y="0"/>
                </a:moveTo>
                <a:lnTo>
                  <a:pt x="3614885" y="0"/>
                </a:lnTo>
                <a:lnTo>
                  <a:pt x="3614885" y="2610751"/>
                </a:lnTo>
                <a:lnTo>
                  <a:pt x="0" y="2610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200794" y="3218550"/>
            <a:ext cx="3614885" cy="2044053"/>
          </a:xfrm>
          <a:custGeom>
            <a:avLst/>
            <a:gdLst/>
            <a:ahLst/>
            <a:cxnLst/>
            <a:rect l="l" t="t" r="r" b="b"/>
            <a:pathLst>
              <a:path w="3614885" h="2044053">
                <a:moveTo>
                  <a:pt x="0" y="0"/>
                </a:moveTo>
                <a:lnTo>
                  <a:pt x="3614885" y="0"/>
                </a:lnTo>
                <a:lnTo>
                  <a:pt x="3614885" y="2044053"/>
                </a:lnTo>
                <a:lnTo>
                  <a:pt x="0" y="2044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Gemma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1858" y="6739041"/>
            <a:ext cx="455734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Funciones auxiliares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5352364" y="4477580"/>
            <a:ext cx="4616068" cy="804074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9" name="AutoShape 9"/>
          <p:cNvSpPr/>
          <p:nvPr/>
        </p:nvSpPr>
        <p:spPr>
          <a:xfrm>
            <a:off x="5349095" y="5300421"/>
            <a:ext cx="4619337" cy="2547882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14044279" y="4023407"/>
            <a:ext cx="26556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Imagen o Pregunta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44279" y="7631132"/>
            <a:ext cx="111131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Sí o 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21 de 33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5852899" y="5092474"/>
            <a:ext cx="372762" cy="1110722"/>
            <a:chOff x="0" y="0"/>
            <a:chExt cx="1908556" cy="5686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8556" cy="5686933"/>
            </a:xfrm>
            <a:custGeom>
              <a:avLst/>
              <a:gdLst/>
              <a:ahLst/>
              <a:cxnLst/>
              <a:rect l="l" t="t" r="r" b="b"/>
              <a:pathLst>
                <a:path w="1908556" h="5686933">
                  <a:moveTo>
                    <a:pt x="703961" y="5686933"/>
                  </a:moveTo>
                  <a:lnTo>
                    <a:pt x="703961" y="1307973"/>
                  </a:lnTo>
                  <a:cubicBezTo>
                    <a:pt x="626491" y="1400556"/>
                    <a:pt x="519938" y="1475359"/>
                    <a:pt x="384302" y="1532382"/>
                  </a:cubicBezTo>
                  <a:cubicBezTo>
                    <a:pt x="248666" y="1589405"/>
                    <a:pt x="120523" y="1617980"/>
                    <a:pt x="0" y="1617980"/>
                  </a:cubicBezTo>
                  <a:lnTo>
                    <a:pt x="0" y="710438"/>
                  </a:lnTo>
                  <a:cubicBezTo>
                    <a:pt x="114046" y="693293"/>
                    <a:pt x="236855" y="656082"/>
                    <a:pt x="368173" y="599059"/>
                  </a:cubicBezTo>
                  <a:cubicBezTo>
                    <a:pt x="499491" y="542036"/>
                    <a:pt x="621665" y="463423"/>
                    <a:pt x="734695" y="363347"/>
                  </a:cubicBezTo>
                  <a:cubicBezTo>
                    <a:pt x="847725" y="263144"/>
                    <a:pt x="934339" y="142113"/>
                    <a:pt x="994664" y="0"/>
                  </a:cubicBezTo>
                  <a:lnTo>
                    <a:pt x="1908556" y="0"/>
                  </a:lnTo>
                  <a:lnTo>
                    <a:pt x="1908556" y="5686933"/>
                  </a:lnTo>
                  <a:lnTo>
                    <a:pt x="703961" y="56869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48623" y="5092474"/>
            <a:ext cx="583975" cy="1110722"/>
            <a:chOff x="0" y="0"/>
            <a:chExt cx="3000121" cy="5706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99994" cy="5706364"/>
            </a:xfrm>
            <a:custGeom>
              <a:avLst/>
              <a:gdLst/>
              <a:ahLst/>
              <a:cxnLst/>
              <a:rect l="l" t="t" r="r" b="b"/>
              <a:pathLst>
                <a:path w="2999994" h="5706364">
                  <a:moveTo>
                    <a:pt x="12954" y="5706237"/>
                  </a:moveTo>
                  <a:lnTo>
                    <a:pt x="12954" y="5434965"/>
                  </a:lnTo>
                  <a:cubicBezTo>
                    <a:pt x="12954" y="5152898"/>
                    <a:pt x="56515" y="4899406"/>
                    <a:pt x="143764" y="4674489"/>
                  </a:cubicBezTo>
                  <a:cubicBezTo>
                    <a:pt x="231013" y="4449572"/>
                    <a:pt x="343408" y="4240657"/>
                    <a:pt x="481203" y="4047998"/>
                  </a:cubicBezTo>
                  <a:cubicBezTo>
                    <a:pt x="618998" y="3855339"/>
                    <a:pt x="764286" y="3666490"/>
                    <a:pt x="917194" y="3481197"/>
                  </a:cubicBezTo>
                  <a:cubicBezTo>
                    <a:pt x="1065784" y="3300349"/>
                    <a:pt x="1207262" y="3114675"/>
                    <a:pt x="1341882" y="2924175"/>
                  </a:cubicBezTo>
                  <a:cubicBezTo>
                    <a:pt x="1476375" y="2733675"/>
                    <a:pt x="1586230" y="2526919"/>
                    <a:pt x="1671320" y="2304161"/>
                  </a:cubicBezTo>
                  <a:cubicBezTo>
                    <a:pt x="1756410" y="2081276"/>
                    <a:pt x="1798828" y="1831086"/>
                    <a:pt x="1798828" y="1553337"/>
                  </a:cubicBezTo>
                  <a:cubicBezTo>
                    <a:pt x="1798828" y="1419860"/>
                    <a:pt x="1778889" y="1305179"/>
                    <a:pt x="1739011" y="1209421"/>
                  </a:cubicBezTo>
                  <a:cubicBezTo>
                    <a:pt x="1699133" y="1113663"/>
                    <a:pt x="1616837" y="1065657"/>
                    <a:pt x="1491996" y="1065657"/>
                  </a:cubicBezTo>
                  <a:cubicBezTo>
                    <a:pt x="1302512" y="1065657"/>
                    <a:pt x="1207770" y="1234694"/>
                    <a:pt x="1207770" y="1572641"/>
                  </a:cubicBezTo>
                  <a:lnTo>
                    <a:pt x="1207770" y="2266950"/>
                  </a:lnTo>
                  <a:lnTo>
                    <a:pt x="12954" y="2266950"/>
                  </a:lnTo>
                  <a:cubicBezTo>
                    <a:pt x="10795" y="2217420"/>
                    <a:pt x="8128" y="2161540"/>
                    <a:pt x="4826" y="2099056"/>
                  </a:cubicBezTo>
                  <a:cubicBezTo>
                    <a:pt x="1651" y="2036699"/>
                    <a:pt x="0" y="1976374"/>
                    <a:pt x="0" y="1918208"/>
                  </a:cubicBezTo>
                  <a:cubicBezTo>
                    <a:pt x="0" y="1509141"/>
                    <a:pt x="43053" y="1162050"/>
                    <a:pt x="129159" y="876681"/>
                  </a:cubicBezTo>
                  <a:cubicBezTo>
                    <a:pt x="215265" y="591439"/>
                    <a:pt x="367538" y="374015"/>
                    <a:pt x="586105" y="224409"/>
                  </a:cubicBezTo>
                  <a:cubicBezTo>
                    <a:pt x="804672" y="74803"/>
                    <a:pt x="1112012" y="0"/>
                    <a:pt x="1508125" y="0"/>
                  </a:cubicBezTo>
                  <a:cubicBezTo>
                    <a:pt x="1979549" y="0"/>
                    <a:pt x="2346071" y="132461"/>
                    <a:pt x="2607691" y="397256"/>
                  </a:cubicBezTo>
                  <a:cubicBezTo>
                    <a:pt x="2869311" y="662051"/>
                    <a:pt x="2999994" y="1039876"/>
                    <a:pt x="2999994" y="1530731"/>
                  </a:cubicBezTo>
                  <a:cubicBezTo>
                    <a:pt x="2999994" y="1864487"/>
                    <a:pt x="2956941" y="2156714"/>
                    <a:pt x="2870835" y="2407539"/>
                  </a:cubicBezTo>
                  <a:cubicBezTo>
                    <a:pt x="2784729" y="2658364"/>
                    <a:pt x="2670556" y="2886583"/>
                    <a:pt x="2528570" y="3092196"/>
                  </a:cubicBezTo>
                  <a:cubicBezTo>
                    <a:pt x="2386457" y="3297809"/>
                    <a:pt x="2230374" y="3502914"/>
                    <a:pt x="2060321" y="3707384"/>
                  </a:cubicBezTo>
                  <a:cubicBezTo>
                    <a:pt x="1939671" y="3851656"/>
                    <a:pt x="1822958" y="3999103"/>
                    <a:pt x="1709928" y="4149852"/>
                  </a:cubicBezTo>
                  <a:cubicBezTo>
                    <a:pt x="1596898" y="4300601"/>
                    <a:pt x="1497330" y="4462018"/>
                    <a:pt x="1411224" y="4634230"/>
                  </a:cubicBezTo>
                  <a:lnTo>
                    <a:pt x="2961259" y="4634230"/>
                  </a:lnTo>
                  <a:lnTo>
                    <a:pt x="2961259" y="5706364"/>
                  </a:lnTo>
                  <a:lnTo>
                    <a:pt x="12954" y="5706364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29124" y="7602058"/>
            <a:ext cx="622973" cy="1125835"/>
            <a:chOff x="0" y="0"/>
            <a:chExt cx="3148584" cy="56901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8584" cy="5690108"/>
            </a:xfrm>
            <a:custGeom>
              <a:avLst/>
              <a:gdLst/>
              <a:ahLst/>
              <a:cxnLst/>
              <a:rect l="l" t="t" r="r" b="b"/>
              <a:pathLst>
                <a:path w="3148584" h="5690108">
                  <a:moveTo>
                    <a:pt x="1685671" y="5690108"/>
                  </a:moveTo>
                  <a:lnTo>
                    <a:pt x="1685671" y="4789170"/>
                  </a:lnTo>
                  <a:lnTo>
                    <a:pt x="0" y="4789170"/>
                  </a:lnTo>
                  <a:lnTo>
                    <a:pt x="0" y="3901059"/>
                  </a:lnTo>
                  <a:lnTo>
                    <a:pt x="1075309" y="0"/>
                  </a:lnTo>
                  <a:lnTo>
                    <a:pt x="2845054" y="0"/>
                  </a:lnTo>
                  <a:lnTo>
                    <a:pt x="2845054" y="3839718"/>
                  </a:lnTo>
                  <a:lnTo>
                    <a:pt x="3148584" y="3839718"/>
                  </a:lnTo>
                  <a:lnTo>
                    <a:pt x="3148584" y="4789170"/>
                  </a:lnTo>
                  <a:lnTo>
                    <a:pt x="2845054" y="4789170"/>
                  </a:lnTo>
                  <a:lnTo>
                    <a:pt x="2845054" y="5690108"/>
                  </a:lnTo>
                  <a:lnTo>
                    <a:pt x="1685671" y="5690108"/>
                  </a:lnTo>
                  <a:close/>
                  <a:moveTo>
                    <a:pt x="1013968" y="3839718"/>
                  </a:moveTo>
                  <a:lnTo>
                    <a:pt x="1685671" y="3839718"/>
                  </a:lnTo>
                  <a:lnTo>
                    <a:pt x="1685671" y="975233"/>
                  </a:lnTo>
                  <a:lnTo>
                    <a:pt x="1013968" y="3839718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48187" y="7602058"/>
            <a:ext cx="582187" cy="1125835"/>
            <a:chOff x="0" y="0"/>
            <a:chExt cx="2977515" cy="57579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77515" cy="5757926"/>
            </a:xfrm>
            <a:custGeom>
              <a:avLst/>
              <a:gdLst/>
              <a:ahLst/>
              <a:cxnLst/>
              <a:rect l="l" t="t" r="r" b="b"/>
              <a:pathLst>
                <a:path w="2977515" h="5757926">
                  <a:moveTo>
                    <a:pt x="1437005" y="5757926"/>
                  </a:moveTo>
                  <a:cubicBezTo>
                    <a:pt x="935355" y="5757926"/>
                    <a:pt x="570484" y="5625465"/>
                    <a:pt x="342265" y="5360670"/>
                  </a:cubicBezTo>
                  <a:cubicBezTo>
                    <a:pt x="114046" y="5095875"/>
                    <a:pt x="0" y="4696587"/>
                    <a:pt x="0" y="4162679"/>
                  </a:cubicBezTo>
                  <a:lnTo>
                    <a:pt x="0" y="3568446"/>
                  </a:lnTo>
                  <a:lnTo>
                    <a:pt x="1165733" y="3568446"/>
                  </a:lnTo>
                  <a:lnTo>
                    <a:pt x="1165733" y="4165854"/>
                  </a:lnTo>
                  <a:cubicBezTo>
                    <a:pt x="1165733" y="4316603"/>
                    <a:pt x="1184529" y="4444111"/>
                    <a:pt x="1222248" y="4548505"/>
                  </a:cubicBezTo>
                  <a:cubicBezTo>
                    <a:pt x="1259840" y="4652899"/>
                    <a:pt x="1344422" y="4705096"/>
                    <a:pt x="1475740" y="4705096"/>
                  </a:cubicBezTo>
                  <a:cubicBezTo>
                    <a:pt x="1609217" y="4705096"/>
                    <a:pt x="1694180" y="4648581"/>
                    <a:pt x="1730883" y="4535551"/>
                  </a:cubicBezTo>
                  <a:cubicBezTo>
                    <a:pt x="1767459" y="4422521"/>
                    <a:pt x="1785747" y="4237990"/>
                    <a:pt x="1785747" y="3981704"/>
                  </a:cubicBezTo>
                  <a:lnTo>
                    <a:pt x="1785747" y="3839591"/>
                  </a:lnTo>
                  <a:cubicBezTo>
                    <a:pt x="1785747" y="3643757"/>
                    <a:pt x="1752854" y="3472561"/>
                    <a:pt x="1687322" y="3326130"/>
                  </a:cubicBezTo>
                  <a:cubicBezTo>
                    <a:pt x="1621663" y="3179699"/>
                    <a:pt x="1493012" y="3106547"/>
                    <a:pt x="1301369" y="3106547"/>
                  </a:cubicBezTo>
                  <a:cubicBezTo>
                    <a:pt x="1277620" y="3106547"/>
                    <a:pt x="1256665" y="3107055"/>
                    <a:pt x="1238377" y="3108198"/>
                  </a:cubicBezTo>
                  <a:cubicBezTo>
                    <a:pt x="1220089" y="3109341"/>
                    <a:pt x="1204468" y="3110865"/>
                    <a:pt x="1191514" y="3113024"/>
                  </a:cubicBezTo>
                  <a:lnTo>
                    <a:pt x="1191514" y="2092579"/>
                  </a:lnTo>
                  <a:cubicBezTo>
                    <a:pt x="1387348" y="2092579"/>
                    <a:pt x="1537081" y="2049018"/>
                    <a:pt x="1640459" y="1961769"/>
                  </a:cubicBezTo>
                  <a:cubicBezTo>
                    <a:pt x="1743837" y="1874520"/>
                    <a:pt x="1795526" y="1728724"/>
                    <a:pt x="1795526" y="1524254"/>
                  </a:cubicBezTo>
                  <a:cubicBezTo>
                    <a:pt x="1795526" y="1203452"/>
                    <a:pt x="1702943" y="1043051"/>
                    <a:pt x="1517777" y="1043051"/>
                  </a:cubicBezTo>
                  <a:cubicBezTo>
                    <a:pt x="1397254" y="1043051"/>
                    <a:pt x="1315974" y="1089914"/>
                    <a:pt x="1273937" y="1183513"/>
                  </a:cubicBezTo>
                  <a:cubicBezTo>
                    <a:pt x="1231900" y="1277112"/>
                    <a:pt x="1210945" y="1396111"/>
                    <a:pt x="1210945" y="1540383"/>
                  </a:cubicBezTo>
                  <a:lnTo>
                    <a:pt x="1210945" y="1711579"/>
                  </a:lnTo>
                  <a:lnTo>
                    <a:pt x="35560" y="1711579"/>
                  </a:lnTo>
                  <a:cubicBezTo>
                    <a:pt x="33401" y="1685798"/>
                    <a:pt x="31750" y="1654556"/>
                    <a:pt x="30734" y="1617980"/>
                  </a:cubicBezTo>
                  <a:cubicBezTo>
                    <a:pt x="29591" y="1581404"/>
                    <a:pt x="29083" y="1545844"/>
                    <a:pt x="29083" y="1511427"/>
                  </a:cubicBezTo>
                  <a:cubicBezTo>
                    <a:pt x="29083" y="990473"/>
                    <a:pt x="150749" y="608330"/>
                    <a:pt x="393954" y="364998"/>
                  </a:cubicBezTo>
                  <a:cubicBezTo>
                    <a:pt x="637286" y="121666"/>
                    <a:pt x="1009650" y="0"/>
                    <a:pt x="1511300" y="0"/>
                  </a:cubicBezTo>
                  <a:cubicBezTo>
                    <a:pt x="2480056" y="0"/>
                    <a:pt x="2964561" y="503809"/>
                    <a:pt x="2964561" y="1511300"/>
                  </a:cubicBezTo>
                  <a:cubicBezTo>
                    <a:pt x="2964561" y="1791208"/>
                    <a:pt x="2926842" y="2022094"/>
                    <a:pt x="2851531" y="2203958"/>
                  </a:cubicBezTo>
                  <a:cubicBezTo>
                    <a:pt x="2776093" y="2385949"/>
                    <a:pt x="2636266" y="2513457"/>
                    <a:pt x="2431796" y="2586609"/>
                  </a:cubicBezTo>
                  <a:cubicBezTo>
                    <a:pt x="2593213" y="2664079"/>
                    <a:pt x="2712720" y="2763139"/>
                    <a:pt x="2790190" y="2883662"/>
                  </a:cubicBezTo>
                  <a:cubicBezTo>
                    <a:pt x="2867660" y="3004312"/>
                    <a:pt x="2918206" y="3153918"/>
                    <a:pt x="2941955" y="3332607"/>
                  </a:cubicBezTo>
                  <a:cubicBezTo>
                    <a:pt x="2965577" y="3511296"/>
                    <a:pt x="2977515" y="3727704"/>
                    <a:pt x="2977515" y="3981704"/>
                  </a:cubicBezTo>
                  <a:cubicBezTo>
                    <a:pt x="2977515" y="4550029"/>
                    <a:pt x="2858516" y="4988179"/>
                    <a:pt x="2620645" y="5296027"/>
                  </a:cubicBezTo>
                  <a:cubicBezTo>
                    <a:pt x="2382647" y="5604002"/>
                    <a:pt x="1988185" y="5757926"/>
                    <a:pt x="1437005" y="5757926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116017" y="5782615"/>
            <a:ext cx="2055965" cy="2055965"/>
          </a:xfrm>
          <a:custGeom>
            <a:avLst/>
            <a:gdLst/>
            <a:ahLst/>
            <a:cxnLst/>
            <a:rect l="l" t="t" r="r" b="b"/>
            <a:pathLst>
              <a:path w="2055965" h="2055965">
                <a:moveTo>
                  <a:pt x="0" y="0"/>
                </a:moveTo>
                <a:lnTo>
                  <a:pt x="2055966" y="0"/>
                </a:lnTo>
                <a:lnTo>
                  <a:pt x="2055966" y="2055965"/>
                </a:lnTo>
                <a:lnTo>
                  <a:pt x="0" y="2055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Gemma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07237" y="3267484"/>
            <a:ext cx="11873526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Para poder disponer de mayor información sobre el usuario, Pepper recuerda las conversaciones anteriores con el fin de ofrecer una respuesta más personalizada. Las funciones que hacen posible esto son: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42177" y="8816473"/>
            <a:ext cx="2394207" cy="3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Get User Memory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43508" y="8816473"/>
            <a:ext cx="2394207" cy="68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Append User Memory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50286" y="6469326"/>
            <a:ext cx="2394207" cy="34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Load Memory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43508" y="6469326"/>
            <a:ext cx="2394207" cy="3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Save Memory</a:t>
            </a:r>
          </a:p>
        </p:txBody>
      </p:sp>
      <p:sp>
        <p:nvSpPr>
          <p:cNvPr id="18" name="AutoShape 18"/>
          <p:cNvSpPr/>
          <p:nvPr/>
        </p:nvSpPr>
        <p:spPr>
          <a:xfrm>
            <a:off x="6510508" y="5666885"/>
            <a:ext cx="1527403" cy="829600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19" name="AutoShape 19"/>
          <p:cNvSpPr/>
          <p:nvPr/>
        </p:nvSpPr>
        <p:spPr>
          <a:xfrm flipH="1" flipV="1">
            <a:off x="10233159" y="7543561"/>
            <a:ext cx="1433631" cy="638154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20" name="AutoShape 20"/>
          <p:cNvSpPr/>
          <p:nvPr/>
        </p:nvSpPr>
        <p:spPr>
          <a:xfrm flipH="1">
            <a:off x="10171983" y="5647835"/>
            <a:ext cx="1485714" cy="513733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21" name="AutoShape 21"/>
          <p:cNvSpPr/>
          <p:nvPr/>
        </p:nvSpPr>
        <p:spPr>
          <a:xfrm flipV="1">
            <a:off x="6672000" y="7424691"/>
            <a:ext cx="1444017" cy="740258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" name="TextBox 22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22 de 33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4049600" y="6604743"/>
            <a:ext cx="5190336" cy="1875009"/>
          </a:xfrm>
          <a:custGeom>
            <a:avLst/>
            <a:gdLst/>
            <a:ahLst/>
            <a:cxnLst/>
            <a:rect l="l" t="t" r="r" b="b"/>
            <a:pathLst>
              <a:path w="5190336" h="1875009">
                <a:moveTo>
                  <a:pt x="0" y="0"/>
                </a:moveTo>
                <a:lnTo>
                  <a:pt x="5190336" y="0"/>
                </a:lnTo>
                <a:lnTo>
                  <a:pt x="5190336" y="1875009"/>
                </a:lnTo>
                <a:lnTo>
                  <a:pt x="0" y="1875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0459323" y="6329152"/>
            <a:ext cx="2426191" cy="2426191"/>
          </a:xfrm>
          <a:custGeom>
            <a:avLst/>
            <a:gdLst/>
            <a:ahLst/>
            <a:cxnLst/>
            <a:rect l="l" t="t" r="r" b="b"/>
            <a:pathLst>
              <a:path w="2426191" h="2426191">
                <a:moveTo>
                  <a:pt x="0" y="0"/>
                </a:moveTo>
                <a:lnTo>
                  <a:pt x="2426191" y="0"/>
                </a:lnTo>
                <a:lnTo>
                  <a:pt x="2426191" y="2426191"/>
                </a:lnTo>
                <a:lnTo>
                  <a:pt x="0" y="2426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691175" y="1238250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FastAPI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07237" y="3267484"/>
            <a:ext cx="11873526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 ha optado por usar la librería FastAPI para manejar las solicitudes de los módulos vistos previamente. Las ventajas que conlleva utilizar esta librería son: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Concurrencia eficiente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Soporte nativo de WebSockets y HTTP/2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Flexibilidad multi-protocolo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23 de 33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r="-344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2966259" y="5828508"/>
            <a:ext cx="4692694" cy="1871805"/>
          </a:xfrm>
          <a:custGeom>
            <a:avLst/>
            <a:gdLst/>
            <a:ahLst/>
            <a:cxnLst/>
            <a:rect l="l" t="t" r="r" b="b"/>
            <a:pathLst>
              <a:path w="4692694" h="1871805">
                <a:moveTo>
                  <a:pt x="0" y="0"/>
                </a:moveTo>
                <a:lnTo>
                  <a:pt x="4692693" y="0"/>
                </a:lnTo>
                <a:lnTo>
                  <a:pt x="4692693" y="1871805"/>
                </a:lnTo>
                <a:lnTo>
                  <a:pt x="0" y="1871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028700" y="3582058"/>
            <a:ext cx="11264966" cy="6364706"/>
          </a:xfrm>
          <a:custGeom>
            <a:avLst/>
            <a:gdLst/>
            <a:ahLst/>
            <a:cxnLst/>
            <a:rect l="l" t="t" r="r" b="b"/>
            <a:pathLst>
              <a:path w="11264966" h="6364706">
                <a:moveTo>
                  <a:pt x="0" y="0"/>
                </a:moveTo>
                <a:lnTo>
                  <a:pt x="11264966" y="0"/>
                </a:lnTo>
                <a:lnTo>
                  <a:pt x="11264966" y="6364706"/>
                </a:lnTo>
                <a:lnTo>
                  <a:pt x="0" y="6364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028700" y="1200150"/>
            <a:ext cx="11937559" cy="223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59"/>
              </a:lnSpc>
            </a:pPr>
            <a:r>
              <a:rPr lang="en-US" sz="864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Integración de la API en Choreographe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24 de 33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693" r="-29693"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4442025" y="4514758"/>
            <a:ext cx="9403949" cy="532299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238250"/>
            <a:ext cx="9600236" cy="286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Conversación con Pepper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25 de 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693" r="-29693"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4452313" y="4559600"/>
            <a:ext cx="9383374" cy="527814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238250"/>
            <a:ext cx="9600236" cy="286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Conversación con Pepper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26 de 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9346308" y="3956816"/>
            <a:ext cx="7270261" cy="4280366"/>
          </a:xfrm>
          <a:custGeom>
            <a:avLst/>
            <a:gdLst/>
            <a:ahLst/>
            <a:cxnLst/>
            <a:rect l="l" t="t" r="r" b="b"/>
            <a:pathLst>
              <a:path w="7270261" h="4280366">
                <a:moveTo>
                  <a:pt x="0" y="0"/>
                </a:moveTo>
                <a:lnTo>
                  <a:pt x="7270262" y="0"/>
                </a:lnTo>
                <a:lnTo>
                  <a:pt x="7270262" y="4280367"/>
                </a:lnTo>
                <a:lnTo>
                  <a:pt x="0" y="428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2129688" y="5879829"/>
            <a:ext cx="440435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la cara (DeepFace)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12716" y="2054610"/>
            <a:ext cx="5796839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Pruebas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9059" y="8521030"/>
            <a:ext cx="260476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Modelo Retinaface</a:t>
            </a:r>
          </a:p>
        </p:txBody>
      </p:sp>
      <p:sp>
        <p:nvSpPr>
          <p:cNvPr id="7" name="AutoShape 7"/>
          <p:cNvSpPr/>
          <p:nvPr/>
        </p:nvSpPr>
        <p:spPr>
          <a:xfrm>
            <a:off x="6534042" y="6096999"/>
            <a:ext cx="2609958" cy="0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27 de 33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9144000" y="3980873"/>
            <a:ext cx="8115300" cy="4828604"/>
          </a:xfrm>
          <a:custGeom>
            <a:avLst/>
            <a:gdLst/>
            <a:ahLst/>
            <a:cxnLst/>
            <a:rect l="l" t="t" r="r" b="b"/>
            <a:pathLst>
              <a:path w="8115300" h="4828604">
                <a:moveTo>
                  <a:pt x="0" y="0"/>
                </a:moveTo>
                <a:lnTo>
                  <a:pt x="8115300" y="0"/>
                </a:lnTo>
                <a:lnTo>
                  <a:pt x="8115300" y="4828603"/>
                </a:lnTo>
                <a:lnTo>
                  <a:pt x="0" y="4828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028700" y="3980873"/>
            <a:ext cx="8115300" cy="4828604"/>
          </a:xfrm>
          <a:custGeom>
            <a:avLst/>
            <a:gdLst/>
            <a:ahLst/>
            <a:cxnLst/>
            <a:rect l="l" t="t" r="r" b="b"/>
            <a:pathLst>
              <a:path w="8115300" h="4828604">
                <a:moveTo>
                  <a:pt x="0" y="0"/>
                </a:moveTo>
                <a:lnTo>
                  <a:pt x="8115300" y="0"/>
                </a:lnTo>
                <a:lnTo>
                  <a:pt x="8115300" y="4828603"/>
                </a:lnTo>
                <a:lnTo>
                  <a:pt x="0" y="4828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912716" y="2054610"/>
            <a:ext cx="5796839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Pruebas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28 de 33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3179917" y="4571901"/>
            <a:ext cx="0" cy="2470678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8" name="AutoShape 8"/>
          <p:cNvSpPr/>
          <p:nvPr/>
        </p:nvSpPr>
        <p:spPr>
          <a:xfrm>
            <a:off x="11266324" y="4570291"/>
            <a:ext cx="0" cy="2472288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3500792" y="5327963"/>
            <a:ext cx="262068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Facenet 512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90174" y="5327963"/>
            <a:ext cx="262068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Facenet 512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886975" y="4648363"/>
            <a:ext cx="6372325" cy="3484375"/>
          </a:xfrm>
          <a:custGeom>
            <a:avLst/>
            <a:gdLst/>
            <a:ahLst/>
            <a:cxnLst/>
            <a:rect l="l" t="t" r="r" b="b"/>
            <a:pathLst>
              <a:path w="6372325" h="3484375">
                <a:moveTo>
                  <a:pt x="0" y="0"/>
                </a:moveTo>
                <a:lnTo>
                  <a:pt x="6372325" y="0"/>
                </a:lnTo>
                <a:lnTo>
                  <a:pt x="6372325" y="3484375"/>
                </a:lnTo>
                <a:lnTo>
                  <a:pt x="0" y="348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912716" y="2054610"/>
            <a:ext cx="5796839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Pruebas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12716" y="6173380"/>
            <a:ext cx="452349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Versión del proyecto en terminal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6436211" y="6390550"/>
            <a:ext cx="4323138" cy="19050"/>
          </a:xfrm>
          <a:prstGeom prst="line">
            <a:avLst/>
          </a:prstGeom>
          <a:ln w="38100" cap="flat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29 de 33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3513050" y="7934170"/>
            <a:ext cx="4365264" cy="1324130"/>
          </a:xfrm>
          <a:custGeom>
            <a:avLst/>
            <a:gdLst/>
            <a:ahLst/>
            <a:cxnLst/>
            <a:rect l="l" t="t" r="r" b="b"/>
            <a:pathLst>
              <a:path w="4365264" h="1324130">
                <a:moveTo>
                  <a:pt x="0" y="0"/>
                </a:moveTo>
                <a:lnTo>
                  <a:pt x="4365264" y="0"/>
                </a:lnTo>
                <a:lnTo>
                  <a:pt x="4365264" y="1324130"/>
                </a:lnTo>
                <a:lnTo>
                  <a:pt x="0" y="1324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0553417" y="7643979"/>
            <a:ext cx="3385800" cy="1904513"/>
          </a:xfrm>
          <a:custGeom>
            <a:avLst/>
            <a:gdLst/>
            <a:ahLst/>
            <a:cxnLst/>
            <a:rect l="l" t="t" r="r" b="b"/>
            <a:pathLst>
              <a:path w="3385800" h="1904513">
                <a:moveTo>
                  <a:pt x="0" y="0"/>
                </a:moveTo>
                <a:lnTo>
                  <a:pt x="3385800" y="0"/>
                </a:lnTo>
                <a:lnTo>
                  <a:pt x="3385800" y="1904512"/>
                </a:lnTo>
                <a:lnTo>
                  <a:pt x="0" y="1904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817411" y="2287101"/>
            <a:ext cx="12121806" cy="181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12"/>
              </a:lnSpc>
            </a:pPr>
            <a:r>
              <a:rPr lang="en-US" sz="1374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Introducción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7411" y="5248238"/>
            <a:ext cx="13869089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Pepper (Softbank Robotics) se potencia con IA de vanguardia mediante una arquitectura mixta (local + nube) procesa voz, genera habla y detecta emociones sin perder autonomía. Así, funciona como un asistente preciso y natural en entornos reales.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3 de 33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93" r="-2969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842660" y="663879"/>
            <a:ext cx="10517742" cy="6693109"/>
          </a:xfrm>
          <a:custGeom>
            <a:avLst/>
            <a:gdLst/>
            <a:ahLst/>
            <a:cxnLst/>
            <a:rect l="l" t="t" r="r" b="b"/>
            <a:pathLst>
              <a:path w="10517742" h="6693109">
                <a:moveTo>
                  <a:pt x="0" y="0"/>
                </a:moveTo>
                <a:lnTo>
                  <a:pt x="10517742" y="0"/>
                </a:lnTo>
                <a:lnTo>
                  <a:pt x="10517742" y="6693109"/>
                </a:lnTo>
                <a:lnTo>
                  <a:pt x="0" y="6693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7780368" y="5306394"/>
            <a:ext cx="2064250" cy="2052991"/>
          </a:xfrm>
          <a:custGeom>
            <a:avLst/>
            <a:gdLst/>
            <a:ahLst/>
            <a:cxnLst/>
            <a:rect l="l" t="t" r="r" b="b"/>
            <a:pathLst>
              <a:path w="2064250" h="2052991">
                <a:moveTo>
                  <a:pt x="0" y="0"/>
                </a:moveTo>
                <a:lnTo>
                  <a:pt x="2064250" y="0"/>
                </a:lnTo>
                <a:lnTo>
                  <a:pt x="2064250" y="2052991"/>
                </a:lnTo>
                <a:lnTo>
                  <a:pt x="0" y="2052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4885657" y="5143500"/>
            <a:ext cx="1235404" cy="2353580"/>
          </a:xfrm>
          <a:custGeom>
            <a:avLst/>
            <a:gdLst/>
            <a:ahLst/>
            <a:cxnLst/>
            <a:rect l="l" t="t" r="r" b="b"/>
            <a:pathLst>
              <a:path w="1235404" h="2353580">
                <a:moveTo>
                  <a:pt x="0" y="0"/>
                </a:moveTo>
                <a:lnTo>
                  <a:pt x="1235405" y="0"/>
                </a:lnTo>
                <a:lnTo>
                  <a:pt x="1235405" y="2353580"/>
                </a:lnTo>
                <a:lnTo>
                  <a:pt x="0" y="2353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028700" y="5306394"/>
            <a:ext cx="2052991" cy="2052991"/>
          </a:xfrm>
          <a:custGeom>
            <a:avLst/>
            <a:gdLst/>
            <a:ahLst/>
            <a:cxnLst/>
            <a:rect l="l" t="t" r="r" b="b"/>
            <a:pathLst>
              <a:path w="2052991" h="2052991">
                <a:moveTo>
                  <a:pt x="0" y="0"/>
                </a:moveTo>
                <a:lnTo>
                  <a:pt x="2052991" y="0"/>
                </a:lnTo>
                <a:lnTo>
                  <a:pt x="2052991" y="2052991"/>
                </a:lnTo>
                <a:lnTo>
                  <a:pt x="0" y="20529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028700" y="1238250"/>
            <a:ext cx="8949319" cy="286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Dificultades encontradas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93724" y="7643054"/>
            <a:ext cx="163753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Python 2.7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50938" y="7643054"/>
            <a:ext cx="15048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NAOqi API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2971" y="7643054"/>
            <a:ext cx="136444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Hardware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30 de 33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7524514" y="1765676"/>
            <a:ext cx="3238971" cy="3308265"/>
          </a:xfrm>
          <a:custGeom>
            <a:avLst/>
            <a:gdLst/>
            <a:ahLst/>
            <a:cxnLst/>
            <a:rect l="l" t="t" r="r" b="b"/>
            <a:pathLst>
              <a:path w="3238971" h="3308265">
                <a:moveTo>
                  <a:pt x="0" y="0"/>
                </a:moveTo>
                <a:lnTo>
                  <a:pt x="3238972" y="0"/>
                </a:lnTo>
                <a:lnTo>
                  <a:pt x="3238972" y="3308265"/>
                </a:lnTo>
                <a:lnTo>
                  <a:pt x="0" y="330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165676" y="5423363"/>
            <a:ext cx="16230600" cy="336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i="1">
                <a:solidFill>
                  <a:srgbClr val="FFFFFF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Modular y escalable: Pepper potencia su interacción social con IA avanzada y sin perder fluidez.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31 de 33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1253879" y="1028700"/>
            <a:ext cx="6005421" cy="5896232"/>
            <a:chOff x="0" y="0"/>
            <a:chExt cx="8007228" cy="7861642"/>
          </a:xfrm>
        </p:grpSpPr>
        <p:sp>
          <p:nvSpPr>
            <p:cNvPr id="4" name="Freeform 4"/>
            <p:cNvSpPr/>
            <p:nvPr/>
          </p:nvSpPr>
          <p:spPr>
            <a:xfrm>
              <a:off x="1665983" y="118762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8007228" cy="7861642"/>
            </a:xfrm>
            <a:custGeom>
              <a:avLst/>
              <a:gdLst/>
              <a:ahLst/>
              <a:cxnLst/>
              <a:rect l="l" t="t" r="r" b="b"/>
              <a:pathLst>
                <a:path w="8007228" h="7861642">
                  <a:moveTo>
                    <a:pt x="0" y="0"/>
                  </a:moveTo>
                  <a:lnTo>
                    <a:pt x="8007228" y="0"/>
                  </a:lnTo>
                  <a:lnTo>
                    <a:pt x="8007228" y="7861642"/>
                  </a:lnTo>
                  <a:lnTo>
                    <a:pt x="0" y="7861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5756319"/>
            <a:ext cx="3644878" cy="2075708"/>
          </a:xfrm>
          <a:custGeom>
            <a:avLst/>
            <a:gdLst/>
            <a:ahLst/>
            <a:cxnLst/>
            <a:rect l="l" t="t" r="r" b="b"/>
            <a:pathLst>
              <a:path w="3644878" h="2075708">
                <a:moveTo>
                  <a:pt x="0" y="0"/>
                </a:moveTo>
                <a:lnTo>
                  <a:pt x="3644878" y="0"/>
                </a:lnTo>
                <a:lnTo>
                  <a:pt x="3644878" y="2075708"/>
                </a:lnTo>
                <a:lnTo>
                  <a:pt x="0" y="2075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5256393" y="6040003"/>
            <a:ext cx="2110909" cy="1508340"/>
          </a:xfrm>
          <a:custGeom>
            <a:avLst/>
            <a:gdLst/>
            <a:ahLst/>
            <a:cxnLst/>
            <a:rect l="l" t="t" r="r" b="b"/>
            <a:pathLst>
              <a:path w="2110909" h="1508340">
                <a:moveTo>
                  <a:pt x="0" y="0"/>
                </a:moveTo>
                <a:lnTo>
                  <a:pt x="2110909" y="0"/>
                </a:lnTo>
                <a:lnTo>
                  <a:pt x="2110909" y="1508340"/>
                </a:lnTo>
                <a:lnTo>
                  <a:pt x="0" y="1508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9021191" y="5963102"/>
            <a:ext cx="1607745" cy="1662142"/>
          </a:xfrm>
          <a:custGeom>
            <a:avLst/>
            <a:gdLst/>
            <a:ahLst/>
            <a:cxnLst/>
            <a:rect l="l" t="t" r="r" b="b"/>
            <a:pathLst>
              <a:path w="1607745" h="1662142">
                <a:moveTo>
                  <a:pt x="0" y="0"/>
                </a:moveTo>
                <a:lnTo>
                  <a:pt x="1607745" y="0"/>
                </a:lnTo>
                <a:lnTo>
                  <a:pt x="1607745" y="1662142"/>
                </a:lnTo>
                <a:lnTo>
                  <a:pt x="0" y="1662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32 de 33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238250"/>
            <a:ext cx="9600236" cy="286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Trabajos Futuros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4196" y="7886933"/>
            <a:ext cx="2133885" cy="44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8"/>
              </a:lnSpc>
              <a:spcBef>
                <a:spcPct val="0"/>
              </a:spcBef>
            </a:pPr>
            <a:r>
              <a:rPr lang="en-US" sz="264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Nvidia Jetson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27872" y="7886933"/>
            <a:ext cx="967950" cy="44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8"/>
              </a:lnSpc>
              <a:spcBef>
                <a:spcPct val="0"/>
              </a:spcBef>
            </a:pPr>
            <a:r>
              <a:rPr lang="en-US" sz="264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Visión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21191" y="7886933"/>
            <a:ext cx="1600084" cy="44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8"/>
              </a:lnSpc>
              <a:spcBef>
                <a:spcPct val="0"/>
              </a:spcBef>
            </a:pPr>
            <a:r>
              <a:rPr lang="en-US" sz="2641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Seguridad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1346264" y="3489368"/>
            <a:ext cx="3238971" cy="3308265"/>
          </a:xfrm>
          <a:custGeom>
            <a:avLst/>
            <a:gdLst/>
            <a:ahLst/>
            <a:cxnLst/>
            <a:rect l="l" t="t" r="r" b="b"/>
            <a:pathLst>
              <a:path w="3238971" h="3308265">
                <a:moveTo>
                  <a:pt x="0" y="0"/>
                </a:moveTo>
                <a:lnTo>
                  <a:pt x="3238971" y="0"/>
                </a:lnTo>
                <a:lnTo>
                  <a:pt x="3238971" y="3308264"/>
                </a:lnTo>
                <a:lnTo>
                  <a:pt x="0" y="330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3702765" y="4556478"/>
            <a:ext cx="7643499" cy="15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sz="12387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GRACIAS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33 de 33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957771" y="3854136"/>
            <a:ext cx="1928532" cy="1499760"/>
          </a:xfrm>
          <a:custGeom>
            <a:avLst/>
            <a:gdLst/>
            <a:ahLst/>
            <a:cxnLst/>
            <a:rect l="l" t="t" r="r" b="b"/>
            <a:pathLst>
              <a:path w="1928532" h="1499760">
                <a:moveTo>
                  <a:pt x="0" y="0"/>
                </a:moveTo>
                <a:lnTo>
                  <a:pt x="1928532" y="0"/>
                </a:lnTo>
                <a:lnTo>
                  <a:pt x="1928532" y="1499760"/>
                </a:lnTo>
                <a:lnTo>
                  <a:pt x="0" y="1499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6477312" y="3854136"/>
            <a:ext cx="1300701" cy="1499760"/>
          </a:xfrm>
          <a:custGeom>
            <a:avLst/>
            <a:gdLst/>
            <a:ahLst/>
            <a:cxnLst/>
            <a:rect l="l" t="t" r="r" b="b"/>
            <a:pathLst>
              <a:path w="1300701" h="1499760">
                <a:moveTo>
                  <a:pt x="0" y="0"/>
                </a:moveTo>
                <a:lnTo>
                  <a:pt x="1300700" y="0"/>
                </a:lnTo>
                <a:lnTo>
                  <a:pt x="1300700" y="1499760"/>
                </a:lnTo>
                <a:lnTo>
                  <a:pt x="0" y="1499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491477" y="3762299"/>
            <a:ext cx="1683434" cy="1683434"/>
          </a:xfrm>
          <a:custGeom>
            <a:avLst/>
            <a:gdLst/>
            <a:ahLst/>
            <a:cxnLst/>
            <a:rect l="l" t="t" r="r" b="b"/>
            <a:pathLst>
              <a:path w="1683434" h="1683434">
                <a:moveTo>
                  <a:pt x="0" y="0"/>
                </a:moveTo>
                <a:lnTo>
                  <a:pt x="1683434" y="0"/>
                </a:lnTo>
                <a:lnTo>
                  <a:pt x="1683434" y="1683434"/>
                </a:lnTo>
                <a:lnTo>
                  <a:pt x="0" y="1683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4799247" y="3880671"/>
            <a:ext cx="1506085" cy="1473225"/>
          </a:xfrm>
          <a:custGeom>
            <a:avLst/>
            <a:gdLst/>
            <a:ahLst/>
            <a:cxnLst/>
            <a:rect l="l" t="t" r="r" b="b"/>
            <a:pathLst>
              <a:path w="1506085" h="1473225">
                <a:moveTo>
                  <a:pt x="0" y="0"/>
                </a:moveTo>
                <a:lnTo>
                  <a:pt x="1506085" y="0"/>
                </a:lnTo>
                <a:lnTo>
                  <a:pt x="1506085" y="1473225"/>
                </a:lnTo>
                <a:lnTo>
                  <a:pt x="0" y="1473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475414" y="6654516"/>
            <a:ext cx="1131311" cy="1485015"/>
          </a:xfrm>
          <a:custGeom>
            <a:avLst/>
            <a:gdLst/>
            <a:ahLst/>
            <a:cxnLst/>
            <a:rect l="l" t="t" r="r" b="b"/>
            <a:pathLst>
              <a:path w="1131311" h="1485015">
                <a:moveTo>
                  <a:pt x="0" y="0"/>
                </a:moveTo>
                <a:lnTo>
                  <a:pt x="1131311" y="0"/>
                </a:lnTo>
                <a:lnTo>
                  <a:pt x="1131311" y="1485015"/>
                </a:lnTo>
                <a:lnTo>
                  <a:pt x="0" y="14850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8352568" y="6654516"/>
            <a:ext cx="1582865" cy="1485015"/>
          </a:xfrm>
          <a:custGeom>
            <a:avLst/>
            <a:gdLst/>
            <a:ahLst/>
            <a:cxnLst/>
            <a:rect l="l" t="t" r="r" b="b"/>
            <a:pathLst>
              <a:path w="1582865" h="1485015">
                <a:moveTo>
                  <a:pt x="0" y="0"/>
                </a:moveTo>
                <a:lnTo>
                  <a:pt x="1582864" y="0"/>
                </a:lnTo>
                <a:lnTo>
                  <a:pt x="1582864" y="1485015"/>
                </a:lnTo>
                <a:lnTo>
                  <a:pt x="0" y="14850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3469669" y="6654516"/>
            <a:ext cx="1630256" cy="1485015"/>
          </a:xfrm>
          <a:custGeom>
            <a:avLst/>
            <a:gdLst/>
            <a:ahLst/>
            <a:cxnLst/>
            <a:rect l="l" t="t" r="r" b="b"/>
            <a:pathLst>
              <a:path w="1630256" h="1485015">
                <a:moveTo>
                  <a:pt x="0" y="0"/>
                </a:moveTo>
                <a:lnTo>
                  <a:pt x="1630256" y="0"/>
                </a:lnTo>
                <a:lnTo>
                  <a:pt x="1630256" y="1485015"/>
                </a:lnTo>
                <a:lnTo>
                  <a:pt x="0" y="14850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1428871" y="5725350"/>
            <a:ext cx="2986332" cy="40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Análisis bibliográfico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1175" y="1853885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Objetivos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34496" y="5725350"/>
            <a:ext cx="2986332" cy="40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Transcripción de voz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40028" y="5725350"/>
            <a:ext cx="2986332" cy="83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Reconocimiento facial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45560" y="5725350"/>
            <a:ext cx="2986332" cy="40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Gestión de diálogo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10037" y="8424384"/>
            <a:ext cx="2986332" cy="83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Generación de imágenes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52649" y="8424384"/>
            <a:ext cx="2986332" cy="83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Evaluación del rendimiento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91631" y="8424384"/>
            <a:ext cx="2986332" cy="83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Elaboración de la memoria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4 de 33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3635881" y="3758079"/>
            <a:ext cx="464953" cy="1385421"/>
            <a:chOff x="0" y="0"/>
            <a:chExt cx="1908556" cy="5686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8556" cy="5686933"/>
            </a:xfrm>
            <a:custGeom>
              <a:avLst/>
              <a:gdLst/>
              <a:ahLst/>
              <a:cxnLst/>
              <a:rect l="l" t="t" r="r" b="b"/>
              <a:pathLst>
                <a:path w="1908556" h="5686933">
                  <a:moveTo>
                    <a:pt x="703961" y="5686933"/>
                  </a:moveTo>
                  <a:lnTo>
                    <a:pt x="703961" y="1307973"/>
                  </a:lnTo>
                  <a:cubicBezTo>
                    <a:pt x="626491" y="1400556"/>
                    <a:pt x="519938" y="1475359"/>
                    <a:pt x="384302" y="1532382"/>
                  </a:cubicBezTo>
                  <a:cubicBezTo>
                    <a:pt x="248666" y="1589405"/>
                    <a:pt x="120523" y="1617980"/>
                    <a:pt x="0" y="1617980"/>
                  </a:cubicBezTo>
                  <a:lnTo>
                    <a:pt x="0" y="710438"/>
                  </a:lnTo>
                  <a:cubicBezTo>
                    <a:pt x="114046" y="693293"/>
                    <a:pt x="236855" y="656082"/>
                    <a:pt x="368173" y="599059"/>
                  </a:cubicBezTo>
                  <a:cubicBezTo>
                    <a:pt x="499491" y="542036"/>
                    <a:pt x="621665" y="463423"/>
                    <a:pt x="734695" y="363347"/>
                  </a:cubicBezTo>
                  <a:cubicBezTo>
                    <a:pt x="847725" y="263144"/>
                    <a:pt x="934339" y="142113"/>
                    <a:pt x="994664" y="0"/>
                  </a:cubicBezTo>
                  <a:lnTo>
                    <a:pt x="1908556" y="0"/>
                  </a:lnTo>
                  <a:lnTo>
                    <a:pt x="1908556" y="5686933"/>
                  </a:lnTo>
                  <a:lnTo>
                    <a:pt x="703961" y="5686933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81614" y="3758079"/>
            <a:ext cx="728402" cy="1385421"/>
            <a:chOff x="0" y="0"/>
            <a:chExt cx="3000121" cy="5706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99994" cy="5706364"/>
            </a:xfrm>
            <a:custGeom>
              <a:avLst/>
              <a:gdLst/>
              <a:ahLst/>
              <a:cxnLst/>
              <a:rect l="l" t="t" r="r" b="b"/>
              <a:pathLst>
                <a:path w="2999994" h="5706364">
                  <a:moveTo>
                    <a:pt x="12954" y="5706237"/>
                  </a:moveTo>
                  <a:lnTo>
                    <a:pt x="12954" y="5434965"/>
                  </a:lnTo>
                  <a:cubicBezTo>
                    <a:pt x="12954" y="5152898"/>
                    <a:pt x="56515" y="4899406"/>
                    <a:pt x="143764" y="4674489"/>
                  </a:cubicBezTo>
                  <a:cubicBezTo>
                    <a:pt x="231013" y="4449572"/>
                    <a:pt x="343408" y="4240657"/>
                    <a:pt x="481203" y="4047998"/>
                  </a:cubicBezTo>
                  <a:cubicBezTo>
                    <a:pt x="618998" y="3855339"/>
                    <a:pt x="764286" y="3666490"/>
                    <a:pt x="917194" y="3481197"/>
                  </a:cubicBezTo>
                  <a:cubicBezTo>
                    <a:pt x="1065784" y="3300349"/>
                    <a:pt x="1207262" y="3114675"/>
                    <a:pt x="1341882" y="2924175"/>
                  </a:cubicBezTo>
                  <a:cubicBezTo>
                    <a:pt x="1476375" y="2733675"/>
                    <a:pt x="1586230" y="2526919"/>
                    <a:pt x="1671320" y="2304161"/>
                  </a:cubicBezTo>
                  <a:cubicBezTo>
                    <a:pt x="1756410" y="2081276"/>
                    <a:pt x="1798828" y="1831086"/>
                    <a:pt x="1798828" y="1553337"/>
                  </a:cubicBezTo>
                  <a:cubicBezTo>
                    <a:pt x="1798828" y="1419860"/>
                    <a:pt x="1778889" y="1305179"/>
                    <a:pt x="1739011" y="1209421"/>
                  </a:cubicBezTo>
                  <a:cubicBezTo>
                    <a:pt x="1699133" y="1113663"/>
                    <a:pt x="1616837" y="1065657"/>
                    <a:pt x="1491996" y="1065657"/>
                  </a:cubicBezTo>
                  <a:cubicBezTo>
                    <a:pt x="1302512" y="1065657"/>
                    <a:pt x="1207770" y="1234694"/>
                    <a:pt x="1207770" y="1572641"/>
                  </a:cubicBezTo>
                  <a:lnTo>
                    <a:pt x="1207770" y="2266950"/>
                  </a:lnTo>
                  <a:lnTo>
                    <a:pt x="12954" y="2266950"/>
                  </a:lnTo>
                  <a:cubicBezTo>
                    <a:pt x="10795" y="2217420"/>
                    <a:pt x="8128" y="2161540"/>
                    <a:pt x="4826" y="2099056"/>
                  </a:cubicBezTo>
                  <a:cubicBezTo>
                    <a:pt x="1651" y="2036699"/>
                    <a:pt x="0" y="1976374"/>
                    <a:pt x="0" y="1918208"/>
                  </a:cubicBezTo>
                  <a:cubicBezTo>
                    <a:pt x="0" y="1509141"/>
                    <a:pt x="43053" y="1162050"/>
                    <a:pt x="129159" y="876681"/>
                  </a:cubicBezTo>
                  <a:cubicBezTo>
                    <a:pt x="215265" y="591439"/>
                    <a:pt x="367538" y="374015"/>
                    <a:pt x="586105" y="224409"/>
                  </a:cubicBezTo>
                  <a:cubicBezTo>
                    <a:pt x="804672" y="74803"/>
                    <a:pt x="1112012" y="0"/>
                    <a:pt x="1508125" y="0"/>
                  </a:cubicBezTo>
                  <a:cubicBezTo>
                    <a:pt x="1979549" y="0"/>
                    <a:pt x="2346071" y="132461"/>
                    <a:pt x="2607691" y="397256"/>
                  </a:cubicBezTo>
                  <a:cubicBezTo>
                    <a:pt x="2869311" y="662051"/>
                    <a:pt x="2999994" y="1039876"/>
                    <a:pt x="2999994" y="1530731"/>
                  </a:cubicBezTo>
                  <a:cubicBezTo>
                    <a:pt x="2999994" y="1864487"/>
                    <a:pt x="2956941" y="2156714"/>
                    <a:pt x="2870835" y="2407539"/>
                  </a:cubicBezTo>
                  <a:cubicBezTo>
                    <a:pt x="2784729" y="2658364"/>
                    <a:pt x="2670556" y="2886583"/>
                    <a:pt x="2528570" y="3092196"/>
                  </a:cubicBezTo>
                  <a:cubicBezTo>
                    <a:pt x="2386457" y="3297809"/>
                    <a:pt x="2230374" y="3502914"/>
                    <a:pt x="2060321" y="3707384"/>
                  </a:cubicBezTo>
                  <a:cubicBezTo>
                    <a:pt x="1939671" y="3851656"/>
                    <a:pt x="1822958" y="3999103"/>
                    <a:pt x="1709928" y="4149852"/>
                  </a:cubicBezTo>
                  <a:cubicBezTo>
                    <a:pt x="1596898" y="4300601"/>
                    <a:pt x="1497330" y="4462018"/>
                    <a:pt x="1411224" y="4634230"/>
                  </a:cubicBezTo>
                  <a:lnTo>
                    <a:pt x="2961259" y="4634230"/>
                  </a:lnTo>
                  <a:lnTo>
                    <a:pt x="2961259" y="5706364"/>
                  </a:lnTo>
                  <a:lnTo>
                    <a:pt x="12954" y="5706364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26585" y="3758079"/>
            <a:ext cx="716423" cy="1385421"/>
            <a:chOff x="0" y="0"/>
            <a:chExt cx="2977515" cy="57579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77515" cy="5757926"/>
            </a:xfrm>
            <a:custGeom>
              <a:avLst/>
              <a:gdLst/>
              <a:ahLst/>
              <a:cxnLst/>
              <a:rect l="l" t="t" r="r" b="b"/>
              <a:pathLst>
                <a:path w="2977515" h="5757926">
                  <a:moveTo>
                    <a:pt x="1437005" y="5757926"/>
                  </a:moveTo>
                  <a:cubicBezTo>
                    <a:pt x="935355" y="5757926"/>
                    <a:pt x="570484" y="5625465"/>
                    <a:pt x="342265" y="5360670"/>
                  </a:cubicBezTo>
                  <a:cubicBezTo>
                    <a:pt x="114046" y="5095875"/>
                    <a:pt x="0" y="4696587"/>
                    <a:pt x="0" y="4162679"/>
                  </a:cubicBezTo>
                  <a:lnTo>
                    <a:pt x="0" y="3568446"/>
                  </a:lnTo>
                  <a:lnTo>
                    <a:pt x="1165733" y="3568446"/>
                  </a:lnTo>
                  <a:lnTo>
                    <a:pt x="1165733" y="4165854"/>
                  </a:lnTo>
                  <a:cubicBezTo>
                    <a:pt x="1165733" y="4316603"/>
                    <a:pt x="1184529" y="4444111"/>
                    <a:pt x="1222248" y="4548505"/>
                  </a:cubicBezTo>
                  <a:cubicBezTo>
                    <a:pt x="1259840" y="4652899"/>
                    <a:pt x="1344422" y="4705096"/>
                    <a:pt x="1475740" y="4705096"/>
                  </a:cubicBezTo>
                  <a:cubicBezTo>
                    <a:pt x="1609217" y="4705096"/>
                    <a:pt x="1694180" y="4648581"/>
                    <a:pt x="1730883" y="4535551"/>
                  </a:cubicBezTo>
                  <a:cubicBezTo>
                    <a:pt x="1767459" y="4422521"/>
                    <a:pt x="1785747" y="4237990"/>
                    <a:pt x="1785747" y="3981704"/>
                  </a:cubicBezTo>
                  <a:lnTo>
                    <a:pt x="1785747" y="3839591"/>
                  </a:lnTo>
                  <a:cubicBezTo>
                    <a:pt x="1785747" y="3643757"/>
                    <a:pt x="1752854" y="3472561"/>
                    <a:pt x="1687322" y="3326130"/>
                  </a:cubicBezTo>
                  <a:cubicBezTo>
                    <a:pt x="1621663" y="3179699"/>
                    <a:pt x="1493012" y="3106547"/>
                    <a:pt x="1301369" y="3106547"/>
                  </a:cubicBezTo>
                  <a:cubicBezTo>
                    <a:pt x="1277620" y="3106547"/>
                    <a:pt x="1256665" y="3107055"/>
                    <a:pt x="1238377" y="3108198"/>
                  </a:cubicBezTo>
                  <a:cubicBezTo>
                    <a:pt x="1220089" y="3109341"/>
                    <a:pt x="1204468" y="3110865"/>
                    <a:pt x="1191514" y="3113024"/>
                  </a:cubicBezTo>
                  <a:lnTo>
                    <a:pt x="1191514" y="2092579"/>
                  </a:lnTo>
                  <a:cubicBezTo>
                    <a:pt x="1387348" y="2092579"/>
                    <a:pt x="1537081" y="2049018"/>
                    <a:pt x="1640459" y="1961769"/>
                  </a:cubicBezTo>
                  <a:cubicBezTo>
                    <a:pt x="1743837" y="1874520"/>
                    <a:pt x="1795526" y="1728724"/>
                    <a:pt x="1795526" y="1524254"/>
                  </a:cubicBezTo>
                  <a:cubicBezTo>
                    <a:pt x="1795526" y="1203452"/>
                    <a:pt x="1702943" y="1043051"/>
                    <a:pt x="1517777" y="1043051"/>
                  </a:cubicBezTo>
                  <a:cubicBezTo>
                    <a:pt x="1397254" y="1043051"/>
                    <a:pt x="1315974" y="1089914"/>
                    <a:pt x="1273937" y="1183513"/>
                  </a:cubicBezTo>
                  <a:cubicBezTo>
                    <a:pt x="1231900" y="1277112"/>
                    <a:pt x="1210945" y="1396111"/>
                    <a:pt x="1210945" y="1540383"/>
                  </a:cubicBezTo>
                  <a:lnTo>
                    <a:pt x="1210945" y="1711579"/>
                  </a:lnTo>
                  <a:lnTo>
                    <a:pt x="35560" y="1711579"/>
                  </a:lnTo>
                  <a:cubicBezTo>
                    <a:pt x="33401" y="1685798"/>
                    <a:pt x="31750" y="1654556"/>
                    <a:pt x="30734" y="1617980"/>
                  </a:cubicBezTo>
                  <a:cubicBezTo>
                    <a:pt x="29591" y="1581404"/>
                    <a:pt x="29083" y="1545844"/>
                    <a:pt x="29083" y="1511427"/>
                  </a:cubicBezTo>
                  <a:cubicBezTo>
                    <a:pt x="29083" y="990473"/>
                    <a:pt x="150749" y="608330"/>
                    <a:pt x="393954" y="364998"/>
                  </a:cubicBezTo>
                  <a:cubicBezTo>
                    <a:pt x="637286" y="121666"/>
                    <a:pt x="1009650" y="0"/>
                    <a:pt x="1511300" y="0"/>
                  </a:cubicBezTo>
                  <a:cubicBezTo>
                    <a:pt x="2480056" y="0"/>
                    <a:pt x="2964561" y="503809"/>
                    <a:pt x="2964561" y="1511300"/>
                  </a:cubicBezTo>
                  <a:cubicBezTo>
                    <a:pt x="2964561" y="1791208"/>
                    <a:pt x="2926842" y="2022094"/>
                    <a:pt x="2851531" y="2203958"/>
                  </a:cubicBezTo>
                  <a:cubicBezTo>
                    <a:pt x="2776093" y="2385949"/>
                    <a:pt x="2636266" y="2513457"/>
                    <a:pt x="2431796" y="2586609"/>
                  </a:cubicBezTo>
                  <a:cubicBezTo>
                    <a:pt x="2593213" y="2664079"/>
                    <a:pt x="2712720" y="2763139"/>
                    <a:pt x="2790190" y="2883662"/>
                  </a:cubicBezTo>
                  <a:cubicBezTo>
                    <a:pt x="2867660" y="3004312"/>
                    <a:pt x="2918206" y="3153918"/>
                    <a:pt x="2941955" y="3332607"/>
                  </a:cubicBezTo>
                  <a:cubicBezTo>
                    <a:pt x="2965577" y="3511296"/>
                    <a:pt x="2977515" y="3727704"/>
                    <a:pt x="2977515" y="3981704"/>
                  </a:cubicBezTo>
                  <a:cubicBezTo>
                    <a:pt x="2977515" y="4550029"/>
                    <a:pt x="2858516" y="4988179"/>
                    <a:pt x="2620645" y="5296027"/>
                  </a:cubicBezTo>
                  <a:cubicBezTo>
                    <a:pt x="2382647" y="5604002"/>
                    <a:pt x="1988185" y="5757926"/>
                    <a:pt x="1437005" y="5757926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79835" y="6759291"/>
            <a:ext cx="777044" cy="1404271"/>
            <a:chOff x="0" y="0"/>
            <a:chExt cx="3148584" cy="5690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8584" cy="5690108"/>
            </a:xfrm>
            <a:custGeom>
              <a:avLst/>
              <a:gdLst/>
              <a:ahLst/>
              <a:cxnLst/>
              <a:rect l="l" t="t" r="r" b="b"/>
              <a:pathLst>
                <a:path w="3148584" h="5690108">
                  <a:moveTo>
                    <a:pt x="1685671" y="5690108"/>
                  </a:moveTo>
                  <a:lnTo>
                    <a:pt x="1685671" y="4789170"/>
                  </a:lnTo>
                  <a:lnTo>
                    <a:pt x="0" y="4789170"/>
                  </a:lnTo>
                  <a:lnTo>
                    <a:pt x="0" y="3901059"/>
                  </a:lnTo>
                  <a:lnTo>
                    <a:pt x="1075309" y="0"/>
                  </a:lnTo>
                  <a:lnTo>
                    <a:pt x="2845054" y="0"/>
                  </a:lnTo>
                  <a:lnTo>
                    <a:pt x="2845054" y="3839718"/>
                  </a:lnTo>
                  <a:lnTo>
                    <a:pt x="3148584" y="3839718"/>
                  </a:lnTo>
                  <a:lnTo>
                    <a:pt x="3148584" y="4789170"/>
                  </a:lnTo>
                  <a:lnTo>
                    <a:pt x="2845054" y="4789170"/>
                  </a:lnTo>
                  <a:lnTo>
                    <a:pt x="2845054" y="5690108"/>
                  </a:lnTo>
                  <a:lnTo>
                    <a:pt x="1685671" y="5690108"/>
                  </a:lnTo>
                  <a:close/>
                  <a:moveTo>
                    <a:pt x="1013968" y="3839718"/>
                  </a:moveTo>
                  <a:lnTo>
                    <a:pt x="1685671" y="3839718"/>
                  </a:lnTo>
                  <a:lnTo>
                    <a:pt x="1685671" y="975233"/>
                  </a:lnTo>
                  <a:lnTo>
                    <a:pt x="1013968" y="3839718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77997" y="6759291"/>
            <a:ext cx="732006" cy="1404271"/>
            <a:chOff x="0" y="0"/>
            <a:chExt cx="3006471" cy="57675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06598" cy="5767578"/>
            </a:xfrm>
            <a:custGeom>
              <a:avLst/>
              <a:gdLst/>
              <a:ahLst/>
              <a:cxnLst/>
              <a:rect l="l" t="t" r="r" b="b"/>
              <a:pathLst>
                <a:path w="3006598" h="5767578">
                  <a:moveTo>
                    <a:pt x="1485519" y="5767578"/>
                  </a:moveTo>
                  <a:cubicBezTo>
                    <a:pt x="1048385" y="5767578"/>
                    <a:pt x="691642" y="5659374"/>
                    <a:pt x="415036" y="5442966"/>
                  </a:cubicBezTo>
                  <a:cubicBezTo>
                    <a:pt x="138303" y="5226685"/>
                    <a:pt x="0" y="4894580"/>
                    <a:pt x="0" y="4446778"/>
                  </a:cubicBezTo>
                  <a:lnTo>
                    <a:pt x="0" y="3600704"/>
                  </a:lnTo>
                  <a:lnTo>
                    <a:pt x="1181989" y="3600704"/>
                  </a:lnTo>
                  <a:lnTo>
                    <a:pt x="1181989" y="4088384"/>
                  </a:lnTo>
                  <a:cubicBezTo>
                    <a:pt x="1181989" y="4189603"/>
                    <a:pt x="1187831" y="4287520"/>
                    <a:pt x="1199769" y="4382262"/>
                  </a:cubicBezTo>
                  <a:cubicBezTo>
                    <a:pt x="1211580" y="4477004"/>
                    <a:pt x="1239012" y="4554474"/>
                    <a:pt x="1282065" y="4614799"/>
                  </a:cubicBezTo>
                  <a:cubicBezTo>
                    <a:pt x="1325118" y="4675124"/>
                    <a:pt x="1392936" y="4705223"/>
                    <a:pt x="1485519" y="4705223"/>
                  </a:cubicBezTo>
                  <a:cubicBezTo>
                    <a:pt x="1608201" y="4705223"/>
                    <a:pt x="1688973" y="4663821"/>
                    <a:pt x="1727708" y="4580890"/>
                  </a:cubicBezTo>
                  <a:cubicBezTo>
                    <a:pt x="1766443" y="4498086"/>
                    <a:pt x="1785874" y="4391914"/>
                    <a:pt x="1785874" y="4262755"/>
                  </a:cubicBezTo>
                  <a:lnTo>
                    <a:pt x="1785874" y="3145409"/>
                  </a:lnTo>
                  <a:cubicBezTo>
                    <a:pt x="1785874" y="3052826"/>
                    <a:pt x="1779905" y="2961386"/>
                    <a:pt x="1768094" y="2870962"/>
                  </a:cubicBezTo>
                  <a:cubicBezTo>
                    <a:pt x="1756283" y="2780538"/>
                    <a:pt x="1729867" y="2705227"/>
                    <a:pt x="1688973" y="2644902"/>
                  </a:cubicBezTo>
                  <a:cubicBezTo>
                    <a:pt x="1648079" y="2584704"/>
                    <a:pt x="1582420" y="2554478"/>
                    <a:pt x="1491996" y="2554478"/>
                  </a:cubicBezTo>
                  <a:cubicBezTo>
                    <a:pt x="1276731" y="2554478"/>
                    <a:pt x="1169035" y="2710561"/>
                    <a:pt x="1169035" y="3022727"/>
                  </a:cubicBezTo>
                  <a:lnTo>
                    <a:pt x="125984" y="3022727"/>
                  </a:lnTo>
                  <a:lnTo>
                    <a:pt x="125984" y="0"/>
                  </a:lnTo>
                  <a:lnTo>
                    <a:pt x="2835402" y="0"/>
                  </a:lnTo>
                  <a:lnTo>
                    <a:pt x="2835402" y="1065657"/>
                  </a:lnTo>
                  <a:lnTo>
                    <a:pt x="1204595" y="1065657"/>
                  </a:lnTo>
                  <a:lnTo>
                    <a:pt x="1204595" y="1866519"/>
                  </a:lnTo>
                  <a:cubicBezTo>
                    <a:pt x="1260602" y="1797685"/>
                    <a:pt x="1336421" y="1736852"/>
                    <a:pt x="1432306" y="1684020"/>
                  </a:cubicBezTo>
                  <a:cubicBezTo>
                    <a:pt x="1528064" y="1631315"/>
                    <a:pt x="1640586" y="1604899"/>
                    <a:pt x="1769745" y="1604899"/>
                  </a:cubicBezTo>
                  <a:cubicBezTo>
                    <a:pt x="2028063" y="1604899"/>
                    <a:pt x="2238502" y="1654429"/>
                    <a:pt x="2401062" y="1753489"/>
                  </a:cubicBezTo>
                  <a:cubicBezTo>
                    <a:pt x="2563622" y="1852549"/>
                    <a:pt x="2688463" y="1990344"/>
                    <a:pt x="2775712" y="2166874"/>
                  </a:cubicBezTo>
                  <a:cubicBezTo>
                    <a:pt x="2862961" y="2343404"/>
                    <a:pt x="2923159" y="2547874"/>
                    <a:pt x="2956560" y="2780411"/>
                  </a:cubicBezTo>
                  <a:cubicBezTo>
                    <a:pt x="2989961" y="3012948"/>
                    <a:pt x="3006598" y="3262757"/>
                    <a:pt x="3006598" y="3529584"/>
                  </a:cubicBezTo>
                  <a:cubicBezTo>
                    <a:pt x="3006598" y="3871849"/>
                    <a:pt x="2988818" y="4180332"/>
                    <a:pt x="2953258" y="4454779"/>
                  </a:cubicBezTo>
                  <a:cubicBezTo>
                    <a:pt x="2917698" y="4729226"/>
                    <a:pt x="2847721" y="4964557"/>
                    <a:pt x="2743327" y="5160391"/>
                  </a:cubicBezTo>
                  <a:cubicBezTo>
                    <a:pt x="2638933" y="5356352"/>
                    <a:pt x="2486025" y="5506466"/>
                    <a:pt x="2284730" y="5610860"/>
                  </a:cubicBezTo>
                  <a:cubicBezTo>
                    <a:pt x="2083435" y="5715381"/>
                    <a:pt x="1816989" y="5767578"/>
                    <a:pt x="1485519" y="5767578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26585" y="6759291"/>
            <a:ext cx="731921" cy="1404271"/>
            <a:chOff x="0" y="0"/>
            <a:chExt cx="3016250" cy="57870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16377" cy="5787009"/>
            </a:xfrm>
            <a:custGeom>
              <a:avLst/>
              <a:gdLst/>
              <a:ahLst/>
              <a:cxnLst/>
              <a:rect l="l" t="t" r="r" b="b"/>
              <a:pathLst>
                <a:path w="3016377" h="5787009">
                  <a:moveTo>
                    <a:pt x="1533906" y="5787009"/>
                  </a:moveTo>
                  <a:cubicBezTo>
                    <a:pt x="1139952" y="5787009"/>
                    <a:pt x="831469" y="5719699"/>
                    <a:pt x="608711" y="5585206"/>
                  </a:cubicBezTo>
                  <a:cubicBezTo>
                    <a:pt x="385953" y="5450713"/>
                    <a:pt x="228727" y="5247767"/>
                    <a:pt x="137287" y="4976495"/>
                  </a:cubicBezTo>
                  <a:cubicBezTo>
                    <a:pt x="45720" y="4705096"/>
                    <a:pt x="0" y="4367149"/>
                    <a:pt x="0" y="3962400"/>
                  </a:cubicBezTo>
                  <a:lnTo>
                    <a:pt x="0" y="2425192"/>
                  </a:lnTo>
                  <a:cubicBezTo>
                    <a:pt x="0" y="2031238"/>
                    <a:pt x="16637" y="1683512"/>
                    <a:pt x="50038" y="1382141"/>
                  </a:cubicBezTo>
                  <a:cubicBezTo>
                    <a:pt x="83439" y="1080770"/>
                    <a:pt x="152781" y="827786"/>
                    <a:pt x="258318" y="623189"/>
                  </a:cubicBezTo>
                  <a:cubicBezTo>
                    <a:pt x="363728" y="418719"/>
                    <a:pt x="520954" y="263652"/>
                    <a:pt x="729742" y="158115"/>
                  </a:cubicBezTo>
                  <a:cubicBezTo>
                    <a:pt x="938657" y="52832"/>
                    <a:pt x="1217422" y="0"/>
                    <a:pt x="1566291" y="0"/>
                  </a:cubicBezTo>
                  <a:cubicBezTo>
                    <a:pt x="1805305" y="0"/>
                    <a:pt x="2028063" y="41529"/>
                    <a:pt x="2234819" y="124333"/>
                  </a:cubicBezTo>
                  <a:cubicBezTo>
                    <a:pt x="2441448" y="207264"/>
                    <a:pt x="2608326" y="330962"/>
                    <a:pt x="2735326" y="495681"/>
                  </a:cubicBezTo>
                  <a:cubicBezTo>
                    <a:pt x="2862326" y="660400"/>
                    <a:pt x="2925826" y="866521"/>
                    <a:pt x="2925826" y="1114044"/>
                  </a:cubicBezTo>
                  <a:lnTo>
                    <a:pt x="2925826" y="1727581"/>
                  </a:lnTo>
                  <a:lnTo>
                    <a:pt x="1831086" y="1727581"/>
                  </a:lnTo>
                  <a:lnTo>
                    <a:pt x="1831086" y="1611376"/>
                  </a:lnTo>
                  <a:cubicBezTo>
                    <a:pt x="1831086" y="1516634"/>
                    <a:pt x="1826260" y="1421892"/>
                    <a:pt x="1816608" y="1327150"/>
                  </a:cubicBezTo>
                  <a:cubicBezTo>
                    <a:pt x="1806956" y="1232408"/>
                    <a:pt x="1782699" y="1153922"/>
                    <a:pt x="1743964" y="1091438"/>
                  </a:cubicBezTo>
                  <a:cubicBezTo>
                    <a:pt x="1705229" y="1029081"/>
                    <a:pt x="1639570" y="997839"/>
                    <a:pt x="1546987" y="997839"/>
                  </a:cubicBezTo>
                  <a:cubicBezTo>
                    <a:pt x="1419987" y="997839"/>
                    <a:pt x="1331722" y="1032891"/>
                    <a:pt x="1282192" y="1102741"/>
                  </a:cubicBezTo>
                  <a:cubicBezTo>
                    <a:pt x="1232662" y="1172718"/>
                    <a:pt x="1207897" y="1273429"/>
                    <a:pt x="1207897" y="1404620"/>
                  </a:cubicBezTo>
                  <a:lnTo>
                    <a:pt x="1207897" y="2544572"/>
                  </a:lnTo>
                  <a:cubicBezTo>
                    <a:pt x="1261745" y="2443353"/>
                    <a:pt x="1342390" y="2362073"/>
                    <a:pt x="1450086" y="2300732"/>
                  </a:cubicBezTo>
                  <a:cubicBezTo>
                    <a:pt x="1557655" y="2239391"/>
                    <a:pt x="1689100" y="2208657"/>
                    <a:pt x="1844040" y="2208657"/>
                  </a:cubicBezTo>
                  <a:cubicBezTo>
                    <a:pt x="2158365" y="2208657"/>
                    <a:pt x="2400046" y="2271649"/>
                    <a:pt x="2569083" y="2397633"/>
                  </a:cubicBezTo>
                  <a:cubicBezTo>
                    <a:pt x="2737993" y="2523617"/>
                    <a:pt x="2854833" y="2711450"/>
                    <a:pt x="2919476" y="2961132"/>
                  </a:cubicBezTo>
                  <a:cubicBezTo>
                    <a:pt x="2984119" y="3210941"/>
                    <a:pt x="3016377" y="3522980"/>
                    <a:pt x="3016377" y="3897630"/>
                  </a:cubicBezTo>
                  <a:cubicBezTo>
                    <a:pt x="3016377" y="4276598"/>
                    <a:pt x="2970022" y="4607560"/>
                    <a:pt x="2877566" y="4890643"/>
                  </a:cubicBezTo>
                  <a:cubicBezTo>
                    <a:pt x="2784983" y="5173726"/>
                    <a:pt x="2630551" y="5393944"/>
                    <a:pt x="2414143" y="5551043"/>
                  </a:cubicBezTo>
                  <a:cubicBezTo>
                    <a:pt x="2197608" y="5708396"/>
                    <a:pt x="1904238" y="5787009"/>
                    <a:pt x="1533906" y="5787009"/>
                  </a:cubicBezTo>
                  <a:close/>
                  <a:moveTo>
                    <a:pt x="1491996" y="4740656"/>
                  </a:moveTo>
                  <a:cubicBezTo>
                    <a:pt x="1625473" y="4740656"/>
                    <a:pt x="1705102" y="4684141"/>
                    <a:pt x="1731010" y="4571111"/>
                  </a:cubicBezTo>
                  <a:cubicBezTo>
                    <a:pt x="1756791" y="4458081"/>
                    <a:pt x="1769745" y="4313301"/>
                    <a:pt x="1769745" y="4136771"/>
                  </a:cubicBezTo>
                  <a:lnTo>
                    <a:pt x="1769745" y="3678174"/>
                  </a:lnTo>
                  <a:cubicBezTo>
                    <a:pt x="1769745" y="3368167"/>
                    <a:pt x="1682496" y="3213100"/>
                    <a:pt x="1508125" y="3213100"/>
                  </a:cubicBezTo>
                  <a:cubicBezTo>
                    <a:pt x="1307846" y="3213100"/>
                    <a:pt x="1207770" y="3347720"/>
                    <a:pt x="1207770" y="3616706"/>
                  </a:cubicBezTo>
                  <a:lnTo>
                    <a:pt x="1207770" y="4320667"/>
                  </a:lnTo>
                  <a:cubicBezTo>
                    <a:pt x="1207770" y="4600702"/>
                    <a:pt x="1302512" y="4740656"/>
                    <a:pt x="1491996" y="4740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91175" y="1853885"/>
            <a:ext cx="14905650" cy="14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Tareas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75191" y="8424384"/>
            <a:ext cx="2986332" cy="126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Sistema para gestionar la conversación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52649" y="8424384"/>
            <a:ext cx="2986332" cy="126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Sistema de generación de imágenes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91631" y="8424384"/>
            <a:ext cx="2986332" cy="83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Redacción de la memoria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10037" y="5496750"/>
            <a:ext cx="2986332" cy="83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Búsqueda bibliográfica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52649" y="5496750"/>
            <a:ext cx="2986332" cy="83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Sistema de reconocimiento facial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91631" y="5496750"/>
            <a:ext cx="2986332" cy="83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 b="1">
                <a:solidFill>
                  <a:srgbClr val="F7F7F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Sistema de transcripción de voz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5 de 33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4809624" y="4433750"/>
            <a:ext cx="8668751" cy="5233758"/>
          </a:xfrm>
          <a:custGeom>
            <a:avLst/>
            <a:gdLst/>
            <a:ahLst/>
            <a:cxnLst/>
            <a:rect l="l" t="t" r="r" b="b"/>
            <a:pathLst>
              <a:path w="8668751" h="5233758">
                <a:moveTo>
                  <a:pt x="0" y="0"/>
                </a:moveTo>
                <a:lnTo>
                  <a:pt x="8668752" y="0"/>
                </a:lnTo>
                <a:lnTo>
                  <a:pt x="8668752" y="5233759"/>
                </a:lnTo>
                <a:lnTo>
                  <a:pt x="0" y="5233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691175" y="1238250"/>
            <a:ext cx="14905650" cy="286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Planificación Temporal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6 de 33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497794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300 horas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4653975" y="4329991"/>
            <a:ext cx="8980050" cy="5421705"/>
          </a:xfrm>
          <a:custGeom>
            <a:avLst/>
            <a:gdLst/>
            <a:ahLst/>
            <a:cxnLst/>
            <a:rect l="l" t="t" r="r" b="b"/>
            <a:pathLst>
              <a:path w="8980050" h="5421705">
                <a:moveTo>
                  <a:pt x="0" y="0"/>
                </a:moveTo>
                <a:lnTo>
                  <a:pt x="8980050" y="0"/>
                </a:lnTo>
                <a:lnTo>
                  <a:pt x="8980050" y="5421705"/>
                </a:lnTo>
                <a:lnTo>
                  <a:pt x="0" y="5421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1028700" y="5497794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 b="1">
                  <a:solidFill>
                    <a:srgbClr val="000000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360 horas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91175" y="1238250"/>
            <a:ext cx="14905650" cy="286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Planificación Temporal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7 de 33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3493371" y="4555077"/>
            <a:ext cx="11301259" cy="5184453"/>
          </a:xfrm>
          <a:custGeom>
            <a:avLst/>
            <a:gdLst/>
            <a:ahLst/>
            <a:cxnLst/>
            <a:rect l="l" t="t" r="r" b="b"/>
            <a:pathLst>
              <a:path w="11301259" h="5184453">
                <a:moveTo>
                  <a:pt x="0" y="0"/>
                </a:moveTo>
                <a:lnTo>
                  <a:pt x="11301258" y="0"/>
                </a:lnTo>
                <a:lnTo>
                  <a:pt x="11301258" y="5184452"/>
                </a:lnTo>
                <a:lnTo>
                  <a:pt x="0" y="5184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691175" y="1238250"/>
            <a:ext cx="14905650" cy="286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11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Planificación Temporal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8 de 33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1043773" y="6780439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6" y="0"/>
                </a:lnTo>
                <a:lnTo>
                  <a:pt x="41449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13215142" y="-2948116"/>
            <a:ext cx="6005421" cy="5896232"/>
            <a:chOff x="0" y="0"/>
            <a:chExt cx="8007228" cy="7861642"/>
          </a:xfrm>
        </p:grpSpPr>
        <p:sp>
          <p:nvSpPr>
            <p:cNvPr id="5" name="Freeform 5"/>
            <p:cNvSpPr/>
            <p:nvPr/>
          </p:nvSpPr>
          <p:spPr>
            <a:xfrm>
              <a:off x="1665983" y="1187621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007228" cy="7861642"/>
            </a:xfrm>
            <a:custGeom>
              <a:avLst/>
              <a:gdLst/>
              <a:ahLst/>
              <a:cxnLst/>
              <a:rect l="l" t="t" r="r" b="b"/>
              <a:pathLst>
                <a:path w="8007228" h="7861642">
                  <a:moveTo>
                    <a:pt x="0" y="0"/>
                  </a:moveTo>
                  <a:lnTo>
                    <a:pt x="8007228" y="0"/>
                  </a:lnTo>
                  <a:lnTo>
                    <a:pt x="8007228" y="7861642"/>
                  </a:lnTo>
                  <a:lnTo>
                    <a:pt x="0" y="7861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>
            <a:off x="4623326" y="6567607"/>
            <a:ext cx="2034418" cy="2034418"/>
          </a:xfrm>
          <a:custGeom>
            <a:avLst/>
            <a:gdLst/>
            <a:ahLst/>
            <a:cxnLst/>
            <a:rect l="l" t="t" r="r" b="b"/>
            <a:pathLst>
              <a:path w="2034418" h="2034418">
                <a:moveTo>
                  <a:pt x="0" y="0"/>
                </a:moveTo>
                <a:lnTo>
                  <a:pt x="2034419" y="0"/>
                </a:lnTo>
                <a:lnTo>
                  <a:pt x="2034419" y="2034418"/>
                </a:lnTo>
                <a:lnTo>
                  <a:pt x="0" y="2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8278447" y="6567607"/>
            <a:ext cx="1731105" cy="2034418"/>
          </a:xfrm>
          <a:custGeom>
            <a:avLst/>
            <a:gdLst/>
            <a:ahLst/>
            <a:cxnLst/>
            <a:rect l="l" t="t" r="r" b="b"/>
            <a:pathLst>
              <a:path w="1731105" h="2034418">
                <a:moveTo>
                  <a:pt x="0" y="0"/>
                </a:moveTo>
                <a:lnTo>
                  <a:pt x="1731106" y="0"/>
                </a:lnTo>
                <a:lnTo>
                  <a:pt x="1731106" y="2034418"/>
                </a:lnTo>
                <a:lnTo>
                  <a:pt x="0" y="2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0996508" y="7044770"/>
            <a:ext cx="2707837" cy="1080092"/>
          </a:xfrm>
          <a:custGeom>
            <a:avLst/>
            <a:gdLst/>
            <a:ahLst/>
            <a:cxnLst/>
            <a:rect l="l" t="t" r="r" b="b"/>
            <a:pathLst>
              <a:path w="2707837" h="1080092">
                <a:moveTo>
                  <a:pt x="0" y="0"/>
                </a:moveTo>
                <a:lnTo>
                  <a:pt x="2707837" y="0"/>
                </a:lnTo>
                <a:lnTo>
                  <a:pt x="2707837" y="1080092"/>
                </a:lnTo>
                <a:lnTo>
                  <a:pt x="0" y="1080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3344539" y="3026342"/>
            <a:ext cx="11598921" cy="114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9"/>
              </a:lnSpc>
            </a:pPr>
            <a:r>
              <a:rPr lang="en-US" sz="8646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Herramientas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60326" y="5712637"/>
            <a:ext cx="1096734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Para el desarrollo del TFG se han usado las siguientes aplicaciones: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1766" y="8862060"/>
            <a:ext cx="163753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VS Code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25231" y="8862060"/>
            <a:ext cx="163753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Jupyter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40211" y="8862060"/>
            <a:ext cx="2020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Choreographe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77674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Página 9 de 33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575</Words>
  <Application>Microsoft Office PowerPoint</Application>
  <PresentationFormat>Personalizado</PresentationFormat>
  <Paragraphs>149</Paragraphs>
  <Slides>33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Proxima Nova Italics</vt:lpstr>
      <vt:lpstr>Calibri</vt:lpstr>
      <vt:lpstr>Sarpanch Ultra-Bold</vt:lpstr>
      <vt:lpstr>Open Sans</vt:lpstr>
      <vt:lpstr>Sarpanch</vt:lpstr>
      <vt:lpstr>Proxima Nova Bold</vt:lpstr>
      <vt:lpstr>Arial</vt:lpstr>
      <vt:lpstr>Proxima Nova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Asistente conversacional integrado con reconocimiento facial y análisis emocional</dc:title>
  <cp:lastModifiedBy>FRANCISCO ORTEGA LOPEZ</cp:lastModifiedBy>
  <cp:revision>2</cp:revision>
  <dcterms:created xsi:type="dcterms:W3CDTF">2006-08-16T00:00:00Z</dcterms:created>
  <dcterms:modified xsi:type="dcterms:W3CDTF">2025-07-02T17:49:28Z</dcterms:modified>
  <dc:identifier>DAGrHOzKbgE</dc:identifier>
</cp:coreProperties>
</file>